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8" r:id="rId5"/>
    <p:sldId id="263" r:id="rId6"/>
    <p:sldId id="264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E8FB"/>
    <a:srgbClr val="9ED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46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10216088650201E-3"/>
          <c:y val="7.9457428713087017E-2"/>
          <c:w val="0.86839503244362293"/>
          <c:h val="0.865327571032141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8"/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D4ED-4A39-9D51-852F1BDEA4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D4ED-4A39-9D51-852F1BDEA490}"/>
              </c:ext>
            </c:extLst>
          </c:dPt>
          <c:dLbls>
            <c:dLbl>
              <c:idx val="0"/>
              <c:layout>
                <c:manualLayout>
                  <c:x val="9.763313139064872E-2"/>
                  <c:y val="-0.2441153442068500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82,7%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904624082923871E-2"/>
                      <c:h val="0.165941949012250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4ED-4A39-9D51-852F1BDEA490}"/>
                </c:ext>
              </c:extLst>
            </c:dLbl>
            <c:dLbl>
              <c:idx val="1"/>
              <c:layout>
                <c:manualLayout>
                  <c:x val="1.3996848697742627E-2"/>
                  <c:y val="9.492199414814904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084457656429615E-2"/>
                      <c:h val="8.1867343560313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4ED-4A39-9D51-852F1BDEA490}"/>
                </c:ext>
              </c:extLst>
            </c:dLbl>
            <c:dLbl>
              <c:idx val="2"/>
              <c:layout>
                <c:manualLayout>
                  <c:x val="-4.474843520616660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0</a:t>
                    </a:r>
                    <a:r>
                      <a:rPr lang="en-US" sz="1401"/>
                      <a:t>.2</a:t>
                    </a:r>
                  </a:p>
                  <a:p>
                    <a:r>
                      <a:rPr lang="en-US" sz="1401"/>
                      <a:t>%</a:t>
                    </a:r>
                    <a:endParaRPr lang="en-US" sz="14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242386653984322E-2"/>
                      <c:h val="7.77868923589221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4ED-4A39-9D51-852F1BDEA490}"/>
                </c:ext>
              </c:extLst>
            </c:dLbl>
            <c:dLbl>
              <c:idx val="3"/>
              <c:layout>
                <c:manualLayout>
                  <c:x val="-1.9153958746227728E-2"/>
                  <c:y val="-3.5560856519478552E-2"/>
                </c:manualLayout>
              </c:layout>
              <c:tx>
                <c:rich>
                  <a:bodyPr/>
                  <a:lstStyle/>
                  <a:p>
                    <a:r>
                      <a:rPr lang="en-US" sz="1401"/>
                      <a:t>0,5</a:t>
                    </a:r>
                  </a:p>
                  <a:p>
                    <a:r>
                      <a:rPr lang="en-US" sz="1401"/>
                      <a:t>%</a:t>
                    </a:r>
                    <a:endParaRPr lang="en-US" sz="14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ED-4A39-9D51-852F1BDEA490}"/>
                </c:ext>
              </c:extLst>
            </c:dLbl>
            <c:dLbl>
              <c:idx val="4"/>
              <c:layout>
                <c:manualLayout>
                  <c:x val="-8.6272849607864823E-3"/>
                  <c:y val="-0.10552961582232405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ED-4A39-9D51-852F1BDEA490}"/>
                </c:ext>
              </c:extLst>
            </c:dLbl>
            <c:dLbl>
              <c:idx val="5"/>
              <c:layout>
                <c:manualLayout>
                  <c:x val="2.6502210259281664E-2"/>
                  <c:y val="-8.7913476813203925E-2"/>
                </c:manualLayout>
              </c:layout>
              <c:tx>
                <c:rich>
                  <a:bodyPr/>
                  <a:lstStyle/>
                  <a:p>
                    <a:r>
                      <a:rPr lang="en-US" sz="1401"/>
                      <a:t>3,0</a:t>
                    </a:r>
                  </a:p>
                  <a:p>
                    <a:r>
                      <a:rPr lang="en-US" sz="1401"/>
                      <a:t>%</a:t>
                    </a:r>
                    <a:endParaRPr lang="en-US" sz="14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42847658071563E-2"/>
                      <c:h val="7.77868923589221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D4ED-4A39-9D51-852F1BDEA490}"/>
                </c:ext>
              </c:extLst>
            </c:dLbl>
            <c:dLbl>
              <c:idx val="6"/>
              <c:layout>
                <c:manualLayout>
                  <c:x val="5.3312762774142403E-2"/>
                  <c:y val="-2.95962535639893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ED-4A39-9D51-852F1BDEA490}"/>
                </c:ext>
              </c:extLst>
            </c:dLbl>
            <c:dLbl>
              <c:idx val="7"/>
              <c:layout>
                <c:manualLayout>
                  <c:x val="3.960412096633581E-2"/>
                  <c:y val="-3.1064517222291369E-2"/>
                </c:manualLayout>
              </c:layout>
              <c:tx>
                <c:rich>
                  <a:bodyPr/>
                  <a:lstStyle/>
                  <a:p>
                    <a:endParaRPr lang="en-US" sz="1400" b="1"/>
                  </a:p>
                  <a:p>
                    <a:r>
                      <a:rPr lang="en-US" sz="1401"/>
                      <a:t>3,7%</a:t>
                    </a:r>
                    <a:endParaRPr lang="en-US" sz="140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ED-4A39-9D51-852F1BDEA49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ED-4A39-9D51-852F1BDEA49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ED-4A39-9D51-852F1BDEA4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 - 234200,9 тыс. рублей</c:v>
                </c:pt>
                <c:pt idx="1">
                  <c:v>единый налог на вмененный доход - 20944,7 тыс.рублей</c:v>
                </c:pt>
                <c:pt idx="2">
                  <c:v>патентная система налогообложения - 633,9 тыс. руб.</c:v>
                </c:pt>
                <c:pt idx="3">
                  <c:v>единый сельскохозяйственный налог - 1503,2 тыс.рублей</c:v>
                </c:pt>
                <c:pt idx="4">
                  <c:v>государственная пошлина - 4730,6 тыс. рублей</c:v>
                </c:pt>
                <c:pt idx="5">
                  <c:v>доходы от использования имущества - 8628,2 тыс. .рублей</c:v>
                </c:pt>
                <c:pt idx="6">
                  <c:v>доходы от продажи материальных и нематериальных активов - 472,8 тыс.рублей</c:v>
                </c:pt>
                <c:pt idx="7">
                  <c:v>Доходы от оказания платных услуг и компенсации затрат      10453,2 тыс. руб.</c:v>
                </c:pt>
                <c:pt idx="8">
                  <c:v>штрафы, санкции, возмещение ущерба - 1536,9   тыс.рублей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82.7</c:v>
                </c:pt>
                <c:pt idx="1">
                  <c:v>7.4</c:v>
                </c:pt>
                <c:pt idx="2">
                  <c:v>0.2</c:v>
                </c:pt>
                <c:pt idx="3">
                  <c:v>0.5</c:v>
                </c:pt>
                <c:pt idx="4">
                  <c:v>1.7</c:v>
                </c:pt>
                <c:pt idx="5">
                  <c:v>3</c:v>
                </c:pt>
                <c:pt idx="6">
                  <c:v>0.2</c:v>
                </c:pt>
                <c:pt idx="7">
                  <c:v>3.7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4ED-4A39-9D51-852F1BDEA4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201591111937958"/>
          <c:y val="0.11770898964549187"/>
          <c:w val="0.26071656771888907"/>
          <c:h val="0.81335932224893914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097606355780654E-2"/>
          <c:y val="1.0744986279413976E-2"/>
          <c:w val="0.69692209408041461"/>
          <c:h val="0.886539374959917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38-431F-A967-3F87EA8A72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38-431F-A967-3F87EA8A72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38-431F-A967-3F87EA8A72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38-431F-A967-3F87EA8A72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D38-431F-A967-3F87EA8A72D1}"/>
              </c:ext>
            </c:extLst>
          </c:dPt>
          <c:dLbls>
            <c:dLbl>
              <c:idx val="0"/>
              <c:layout>
                <c:manualLayout>
                  <c:x val="3.7887683695252201E-2"/>
                  <c:y val="1.5990961063607619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2,4%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38-431F-A967-3F87EA8A72D1}"/>
                </c:ext>
              </c:extLst>
            </c:dLbl>
            <c:dLbl>
              <c:idx val="1"/>
              <c:layout>
                <c:manualLayout>
                  <c:x val="-5.2438739044254015E-2"/>
                  <c:y val="8.235263427768801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17,5 %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38-431F-A967-3F87EA8A72D1}"/>
                </c:ext>
              </c:extLst>
            </c:dLbl>
            <c:dLbl>
              <c:idx val="2"/>
              <c:layout>
                <c:manualLayout>
                  <c:x val="6.40744810354658E-2"/>
                  <c:y val="-0.2639375948179373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70,2%</a:t>
                    </a:r>
                  </a:p>
                  <a:p>
                    <a:endParaRPr lang="en-US" sz="1600" b="1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38-431F-A967-3F87EA8A72D1}"/>
                </c:ext>
              </c:extLst>
            </c:dLbl>
            <c:dLbl>
              <c:idx val="3"/>
              <c:layout>
                <c:manualLayout>
                  <c:x val="-8.8031990830312566E-3"/>
                  <c:y val="-3.1875946141373861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1,6</a:t>
                    </a:r>
                  </a:p>
                  <a:p>
                    <a:r>
                      <a:rPr lang="en-US" sz="1600" b="1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38-431F-A967-3F87EA8A72D1}"/>
                </c:ext>
              </c:extLst>
            </c:dLbl>
            <c:dLbl>
              <c:idx val="4"/>
              <c:layout>
                <c:manualLayout>
                  <c:x val="1.5724633124878238E-2"/>
                  <c:y val="-2.1978278183702092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8,3%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38-431F-A967-3F87EA8A72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 - 13991,0 тыс.рублей</c:v>
                </c:pt>
                <c:pt idx="1">
                  <c:v>субсидии - 101010,9 тыс. рублей</c:v>
                </c:pt>
                <c:pt idx="2">
                  <c:v>субвенции - 405641,0 тыс. рублей</c:v>
                </c:pt>
                <c:pt idx="3">
                  <c:v>иные межбюджетные трансферты за счет средств фед. и обл. бюджетов  -9402,9 тыс .рублей</c:v>
                </c:pt>
                <c:pt idx="4">
                  <c:v>иные межбюджетные трансферты на исполнение передаваемых полномочий-48156,4      тыс. руб.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2.4</c:v>
                </c:pt>
                <c:pt idx="1">
                  <c:v>17.5</c:v>
                </c:pt>
                <c:pt idx="2">
                  <c:v>70.2</c:v>
                </c:pt>
                <c:pt idx="3">
                  <c:v>1.6</c:v>
                </c:pt>
                <c:pt idx="4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38-431F-A967-3F87EA8A72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536334070002061"/>
          <c:y val="6.9214802090043659E-2"/>
          <c:w val="0.28463665929997933"/>
          <c:h val="0.838378315906996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25210014892327E-4"/>
          <c:y val="2.7077462234300798E-2"/>
          <c:w val="0.65217611787048857"/>
          <c:h val="0.964417926897764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0"/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9CD-40CC-A131-AA7A8E0DDDF5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D9CD-40CC-A131-AA7A8E0DDDF5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D9CD-40CC-A131-AA7A8E0DDD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- 6,1%</c:v>
                </c:pt>
                <c:pt idx="1">
                  <c:v>НАЦИОНАЛЬНАЯ ОБОРОНА -  0,2%</c:v>
                </c:pt>
                <c:pt idx="2">
                  <c:v>НАЦИОНАЛЬНАЯ БЕЗОПАСНОСТЬ И ПРАВООХРАНИТЕЛЬНАЯ ДЕЯТЕЛЬНОСТЬ - 0,4%</c:v>
                </c:pt>
                <c:pt idx="3">
                  <c:v>НАЦИОНАЛЬНАЯ ЭКОНОМИКА - 16,8%</c:v>
                </c:pt>
                <c:pt idx="4">
                  <c:v>ЖИЛИЩНО-КОММУНАЛЬНОЕ ХОЗЯЙСТВО - 5%</c:v>
                </c:pt>
                <c:pt idx="5">
                  <c:v>ОБРАЗОВАНИЕ - 51,4%</c:v>
                </c:pt>
                <c:pt idx="6">
                  <c:v>КУЛЬТУРА, КИНЕМАТОГРАФИЯ - 10,1%</c:v>
                </c:pt>
                <c:pt idx="7">
                  <c:v>СОЦИАЛЬНАЯ ПОЛИТИКА - 3,4%</c:v>
                </c:pt>
                <c:pt idx="8">
                  <c:v>ФИЗИЧЕСКАЯ КУЛЬТУРА И СПОРТ - 0,1%</c:v>
                </c:pt>
                <c:pt idx="9">
                  <c:v>СРЕДСТВА МАССОВОЙ ИНФОРМАЦИИ - 0,2%</c:v>
                </c:pt>
                <c:pt idx="10">
                  <c:v>МЕЖБЮДЖЕТНЫЕ ТРАНСФЕРТЫ ОБЩЕГО ХАРАКТЕРА БЮДЖЕТАМ СУБЪЕКТОВ РОССИЙСКОЙ ФЕДЕРАЦИИ И МУНИЦИПАЛЬНЫХ ОБРАЗОВАНИЙ - 6,3%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6.1</c:v>
                </c:pt>
                <c:pt idx="1">
                  <c:v>0.2</c:v>
                </c:pt>
                <c:pt idx="2">
                  <c:v>0.4</c:v>
                </c:pt>
                <c:pt idx="3">
                  <c:v>16.8</c:v>
                </c:pt>
                <c:pt idx="4">
                  <c:v>5</c:v>
                </c:pt>
                <c:pt idx="5">
                  <c:v>51.4</c:v>
                </c:pt>
                <c:pt idx="6">
                  <c:v>10.1</c:v>
                </c:pt>
                <c:pt idx="7">
                  <c:v>3.4</c:v>
                </c:pt>
                <c:pt idx="8">
                  <c:v>0.1</c:v>
                </c:pt>
                <c:pt idx="9">
                  <c:v>0.2</c:v>
                </c:pt>
                <c:pt idx="10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CD-40CC-A131-AA7A8E0DDD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483723935591366"/>
          <c:y val="7.0367478599550333E-4"/>
          <c:w val="0.30786809738278292"/>
          <c:h val="0.99929632521400447"/>
        </c:manualLayout>
      </c:layout>
      <c:overlay val="1"/>
      <c:txPr>
        <a:bodyPr/>
        <a:lstStyle/>
        <a:p>
          <a:pPr>
            <a:defRPr sz="1100" b="1" kern="0" baseline="0">
              <a:latin typeface="+mn-lt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0.35276</cdr:x>
      <cdr:y>0.2099</cdr:y>
    </cdr:from>
    <cdr:to>
      <cdr:x>0.45426</cdr:x>
      <cdr:y>0.39581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28000" y="1207698"/>
          <a:ext cx="957532" cy="1069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0.36649</cdr:x>
      <cdr:y>0.16389</cdr:y>
    </cdr:from>
    <cdr:to>
      <cdr:x>0.39391</cdr:x>
      <cdr:y>0.22939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57575" y="942975"/>
          <a:ext cx="258649" cy="376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0.56124</cdr:x>
      <cdr:y>0.39881</cdr:y>
    </cdr:from>
    <cdr:to>
      <cdr:x>0.65816</cdr:x>
      <cdr:y>0.55773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94822" y="22946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0.64717</cdr:x>
      <cdr:y>0.2638</cdr:y>
    </cdr:from>
    <cdr:to>
      <cdr:x>0.70825</cdr:x>
      <cdr:y>0.37374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37335" y="1516917"/>
          <a:ext cx="701954" cy="632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/>
            <a:t>0,5 %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23A708-C427-46F0-B6AE-87639901E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14C3ED-DF12-4E9E-9280-8C572D05A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7184BF-5958-4916-9EE4-D59058CA8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C3DDD1-0153-40BF-9AA2-32CF1E1A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FB9430-5C79-48B8-BF9F-5A0D524B5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4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2BB766-FF08-45AB-930C-C0DD7BD87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EDB44C-8BA6-407B-A43C-DDEAF36BF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EAA388-E9FB-4FAE-97EF-948E4AC2D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279CC5-99C4-49CD-A143-45CA371D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83B030-D274-4FF0-A416-FE8A82D39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20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40A5A05-F300-484A-B459-6D5E74C44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1DDA2F-71C4-4ACD-8A43-3000D020A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4B25AB-97DD-4082-B167-74DE1531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46725C-68D3-4169-97DF-1911E7BB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2C353A-9A19-4319-AD54-CAD1FE78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2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DC53E-DF70-487F-B13D-4E519F963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566155-8737-4141-AA63-45785D76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8AA112-CF4F-4C42-A7D7-A0274D11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A0139-034E-48D1-A965-B30F2633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AA4FD9-C62C-43AB-92B8-B247B287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7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157EAA-A9F7-403D-9B23-40132C1A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5547CE-4B2C-404C-AD59-6BFD4CDB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DDA975-EBC3-4509-9C8A-DDCBCBCD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27B406-2C5F-4AE3-B95E-862CE6208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E67761-EBC3-42AC-9ADA-27B5BE2B2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7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FF4CC5-2239-469E-B410-876403B10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411E9-F09C-4D85-A061-9AB6E856C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6278C4-509D-432C-B0EB-07F24F1C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04591D-7A7D-4779-BDFA-B77C60AD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657604-16A7-4006-9C02-A6844CEF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69E7FE-0402-4F00-B8B2-2C66E8299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66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6465F-FAE4-4134-A45D-AB49BA7A0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97C6C6-12F5-418B-9BFC-944B6D3E0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B8141C-D1AC-4FBE-8B12-E94CD3B24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AFA09D-13D4-4B8C-8D10-E61A13253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79CB49-FC9F-48C5-90CC-6F0163327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39BD26-BCFC-4A02-8AB8-A8D3FC4E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8B019D-C156-434F-8C41-4736D560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06C677-7E44-4888-929B-F4C5E6133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068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0C2E7-3A2D-433D-866A-54BF82E22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AE1F928-2484-4DE4-A797-133781A5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E7B95B-DE79-4D9D-85F5-03F1B8B86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3CF498-EDC6-44F8-B153-159B46B2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7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C90789F-09D9-4B78-834E-AE8529BD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A00DE4-A00E-4C47-8774-B237543B0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6EF220-8AE5-41B1-8DFF-BC2295C2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7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9A9A4-2CD6-4FEB-B9D8-B8C24B634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23975C-0F9F-463B-BF5B-7E1C75F9C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621D84-990E-40CC-90E9-8B52DC0A9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D45E755-4E0B-4D5F-9FDA-E796815D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B317BF-87C6-45F0-B6A6-E499C7A4A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B1E22D-04D7-4362-8BD9-867B9980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2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B8C1F-B49F-4EB1-83E8-FB027338F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D5A2E7-4BD9-40BA-9744-A03A30A41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E9F0FE-179B-45F1-8BC3-C2A2E296A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F4BF04-3F37-4BAA-9394-FD60D4A2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33E399-E32F-4EFC-B95D-51649595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EB6BD8-EF2C-4688-8783-93F856C97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8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535C9-4014-4F0B-87F4-A39F3F1C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B739B0-8E1F-4ECB-868E-92338DB87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DFF67F-574F-4EB8-85BC-0B3E242FF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6E49-49C8-43F4-9A3F-2054C173C428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1900DC-8602-4A45-A234-3CDE8DF12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8D05D-8CB7-47EF-9E9C-F62E86453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C40B-6FF6-47A9-83B2-8A5BFC2F9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5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022541E-DA42-4762-9EA4-0C611F8AE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34" y="290703"/>
            <a:ext cx="1131264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3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Публичные слушания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проекту решения Земского собрания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 исполнении районного бюджета 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Починковского</a:t>
            </a:r>
            <a:r>
              <a:rPr kumimoji="0" lang="ru-RU" altLang="ru-RU" sz="3600" b="1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за 2018 год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584750D-2BED-4ABA-BBF2-DEBCB3F09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689" y="2889955"/>
            <a:ext cx="9832622" cy="375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1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F8981D56-9EE1-4E64-8EE1-EB6A03B58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5253" y="1148775"/>
            <a:ext cx="6504819" cy="1328738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79646"/>
            </a:extrusionClr>
            <a:contourClr>
              <a:srgbClr val="F7964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на 2018 год – 850 440,3тыс. руб.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Исполнено за 2018 год –850 916,6 тыс. руб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44A37E6B-153B-465D-9423-766D7E59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8798" y="2984123"/>
            <a:ext cx="6237728" cy="1328738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79646"/>
            </a:extrusionClr>
            <a:contourClr>
              <a:srgbClr val="F7964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на 2018 год –   869 041,0 тыс. руб.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Исполнено за 2018 год –  861 749,1 тыс. руб.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1B557E78-D457-424C-98B1-7545EDEA0C71}"/>
              </a:ext>
            </a:extLst>
          </p:cNvPr>
          <p:cNvSpPr>
            <a:spLocks/>
          </p:cNvSpPr>
          <p:nvPr/>
        </p:nvSpPr>
        <p:spPr bwMode="auto">
          <a:xfrm>
            <a:off x="4256916" y="1167031"/>
            <a:ext cx="293687" cy="1292225"/>
          </a:xfrm>
          <a:prstGeom prst="leftBrace">
            <a:avLst>
              <a:gd name="adj1" fmla="val 36667"/>
              <a:gd name="adj2" fmla="val 50000"/>
            </a:avLst>
          </a:prstGeom>
          <a:solidFill>
            <a:srgbClr val="FFFFFF"/>
          </a:solidFill>
          <a:ln w="12700">
            <a:solidFill>
              <a:srgbClr val="C0504D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E08F58EA-20B7-44C7-8061-59F222F35FE9}"/>
              </a:ext>
            </a:extLst>
          </p:cNvPr>
          <p:cNvSpPr>
            <a:spLocks/>
          </p:cNvSpPr>
          <p:nvPr/>
        </p:nvSpPr>
        <p:spPr bwMode="auto">
          <a:xfrm>
            <a:off x="4313124" y="2991426"/>
            <a:ext cx="273050" cy="1425575"/>
          </a:xfrm>
          <a:prstGeom prst="leftBrace">
            <a:avLst>
              <a:gd name="adj1" fmla="val 43508"/>
              <a:gd name="adj2" fmla="val 50000"/>
            </a:avLst>
          </a:prstGeom>
          <a:solidFill>
            <a:srgbClr val="FFFFFF"/>
          </a:solidFill>
          <a:ln w="12700">
            <a:solidFill>
              <a:srgbClr val="C0504D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90BF0EFF-799C-49EB-9F39-8F8B29DDB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622" y="4859522"/>
            <a:ext cx="7123289" cy="1486243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38100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79646"/>
            </a:extrusionClr>
            <a:contourClr>
              <a:srgbClr val="F7964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97470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на 2018 год – дефицит 18 600,7  тыс. руб.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Исполнено за 2018 год – дефицит 10 832,5 тыс. руб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1">
            <a:extLst>
              <a:ext uri="{FF2B5EF4-FFF2-40B4-BE49-F238E27FC236}">
                <a16:creationId xmlns:a16="http://schemas.microsoft.com/office/drawing/2014/main" id="{02C3F2E7-7A58-470A-97A9-04100265AEDE}"/>
              </a:ext>
            </a:extLst>
          </p:cNvPr>
          <p:cNvSpPr>
            <a:spLocks/>
          </p:cNvSpPr>
          <p:nvPr/>
        </p:nvSpPr>
        <p:spPr bwMode="auto">
          <a:xfrm>
            <a:off x="4314599" y="4859522"/>
            <a:ext cx="273050" cy="1535112"/>
          </a:xfrm>
          <a:prstGeom prst="leftBrace">
            <a:avLst>
              <a:gd name="adj1" fmla="val 76022"/>
              <a:gd name="adj2" fmla="val 49199"/>
            </a:avLst>
          </a:prstGeom>
          <a:solidFill>
            <a:srgbClr val="FFFFFF"/>
          </a:solidFill>
          <a:ln w="12700">
            <a:solidFill>
              <a:srgbClr val="C0504D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EDD4A9-32A1-4D24-AF55-CE33A38E2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220" y="195090"/>
            <a:ext cx="1042590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72D9465-B86E-4A91-8A62-B7F7FBA4C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521" y="393179"/>
            <a:ext cx="3854146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объем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доходов районного бюджета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4D041A85-2671-4BA0-9007-720189172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49" y="2413337"/>
            <a:ext cx="372421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объем 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расходов районного бюджета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667627CC-C311-462F-A48A-0AC455515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452" y="4314440"/>
            <a:ext cx="385414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(профицит)районного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бюджета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7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3CC9BA-76D8-4AEA-912A-5FCC0CB4F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55413"/>
              </p:ext>
            </p:extLst>
          </p:nvPr>
        </p:nvGraphicFramePr>
        <p:xfrm>
          <a:off x="316089" y="959556"/>
          <a:ext cx="11627554" cy="5776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0283">
                  <a:extLst>
                    <a:ext uri="{9D8B030D-6E8A-4147-A177-3AD203B41FA5}">
                      <a16:colId xmlns:a16="http://schemas.microsoft.com/office/drawing/2014/main" val="776200406"/>
                    </a:ext>
                  </a:extLst>
                </a:gridCol>
                <a:gridCol w="1066141">
                  <a:extLst>
                    <a:ext uri="{9D8B030D-6E8A-4147-A177-3AD203B41FA5}">
                      <a16:colId xmlns:a16="http://schemas.microsoft.com/office/drawing/2014/main" val="3026345"/>
                    </a:ext>
                  </a:extLst>
                </a:gridCol>
                <a:gridCol w="1066141">
                  <a:extLst>
                    <a:ext uri="{9D8B030D-6E8A-4147-A177-3AD203B41FA5}">
                      <a16:colId xmlns:a16="http://schemas.microsoft.com/office/drawing/2014/main" val="3029544451"/>
                    </a:ext>
                  </a:extLst>
                </a:gridCol>
                <a:gridCol w="1065390">
                  <a:extLst>
                    <a:ext uri="{9D8B030D-6E8A-4147-A177-3AD203B41FA5}">
                      <a16:colId xmlns:a16="http://schemas.microsoft.com/office/drawing/2014/main" val="497530688"/>
                    </a:ext>
                  </a:extLst>
                </a:gridCol>
                <a:gridCol w="1066141">
                  <a:extLst>
                    <a:ext uri="{9D8B030D-6E8A-4147-A177-3AD203B41FA5}">
                      <a16:colId xmlns:a16="http://schemas.microsoft.com/office/drawing/2014/main" val="3866750594"/>
                    </a:ext>
                  </a:extLst>
                </a:gridCol>
                <a:gridCol w="1065390">
                  <a:extLst>
                    <a:ext uri="{9D8B030D-6E8A-4147-A177-3AD203B41FA5}">
                      <a16:colId xmlns:a16="http://schemas.microsoft.com/office/drawing/2014/main" val="3436139994"/>
                    </a:ext>
                  </a:extLst>
                </a:gridCol>
                <a:gridCol w="1124034">
                  <a:extLst>
                    <a:ext uri="{9D8B030D-6E8A-4147-A177-3AD203B41FA5}">
                      <a16:colId xmlns:a16="http://schemas.microsoft.com/office/drawing/2014/main" val="3215176876"/>
                    </a:ext>
                  </a:extLst>
                </a:gridCol>
                <a:gridCol w="1124034">
                  <a:extLst>
                    <a:ext uri="{9D8B030D-6E8A-4147-A177-3AD203B41FA5}">
                      <a16:colId xmlns:a16="http://schemas.microsoft.com/office/drawing/2014/main" val="2197246981"/>
                    </a:ext>
                  </a:extLst>
                </a:gridCol>
              </a:tblGrid>
              <a:tr h="23872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347309"/>
                  </a:ext>
                </a:extLst>
              </a:tr>
              <a:tr h="204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Первоначальный план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338100"/>
                  </a:ext>
                </a:extLst>
              </a:tr>
              <a:tr h="387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первоначального плана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уточненного плана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942181"/>
                  </a:ext>
                </a:extLst>
              </a:tr>
              <a:tr h="2183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1109002983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том числе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766 141,4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850 440,3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850 916,6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84 775,2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3904414440"/>
                  </a:ext>
                </a:extLst>
              </a:tr>
              <a:tr h="443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 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259 489,9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277827,0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283 256,7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23 766,8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5 429,7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3755233657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247 573,7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256 910,8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262 013,1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14 439,4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5 102,3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213463641"/>
                  </a:ext>
                </a:extLst>
              </a:tr>
              <a:tr h="252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11 916,2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20 916,2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21 243,6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9 327,4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1639620015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506 651,5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572 613,3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567 659,9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61 008,4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-4 953,4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4134335185"/>
                  </a:ext>
                </a:extLst>
              </a:tr>
              <a:tr h="3192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13 991,0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13 991,0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13 991,0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3023797611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77 507,2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105 888,2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101 010,9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23 503,7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-4 877,3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1113233536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373 776,8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405 767,0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405 641,0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31 864,2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-0,03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3521279654"/>
                  </a:ext>
                </a:extLst>
              </a:tr>
              <a:tr h="252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41 376,5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57 559,3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57 559,3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16 182,8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1395507383"/>
                  </a:ext>
                </a:extLst>
              </a:tr>
              <a:tr h="2849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3936313644"/>
                  </a:ext>
                </a:extLst>
              </a:tr>
              <a:tr h="641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возврата остатков субсидий, субвенций и иных межбюджетных трансфертов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800264647"/>
                  </a:ext>
                </a:extLst>
              </a:tr>
              <a:tr h="462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-10 647,0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-10 647,0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-10 647,0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spc="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35" marR="65035" marT="0" marB="0" anchor="ctr"/>
                </a:tc>
                <a:extLst>
                  <a:ext uri="{0D108BD9-81ED-4DB2-BD59-A6C34878D82A}">
                    <a16:rowId xmlns:a16="http://schemas.microsoft.com/office/drawing/2014/main" val="171924303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6A3823E9-5E62-4935-87F1-7A927EC56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556" y="183471"/>
            <a:ext cx="11277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и структура доходов в динамике районного бюджета </a:t>
            </a:r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Починковского</a:t>
            </a: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муниципального района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7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C5C849-2F84-41CA-91B2-6573F07DD06E}"/>
              </a:ext>
            </a:extLst>
          </p:cNvPr>
          <p:cNvSpPr/>
          <p:nvPr/>
        </p:nvSpPr>
        <p:spPr>
          <a:xfrm>
            <a:off x="609600" y="224135"/>
            <a:ext cx="11096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Поступление налоговых и неналоговых доходов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районный бюджет </a:t>
            </a:r>
            <a:r>
              <a:rPr kumimoji="0" lang="ru-RU" altLang="ru-RU" sz="2400" b="1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Починковского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муниципального района</a:t>
            </a:r>
            <a:r>
              <a:rPr kumimoji="0" lang="en-US" alt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2018 году 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5B502FA-D242-4100-B624-C7833A04EF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876587"/>
              </p:ext>
            </p:extLst>
          </p:nvPr>
        </p:nvGraphicFramePr>
        <p:xfrm>
          <a:off x="349957" y="1275644"/>
          <a:ext cx="11559822" cy="4929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4281">
                  <a:extLst>
                    <a:ext uri="{9D8B030D-6E8A-4147-A177-3AD203B41FA5}">
                      <a16:colId xmlns:a16="http://schemas.microsoft.com/office/drawing/2014/main" val="449609158"/>
                    </a:ext>
                  </a:extLst>
                </a:gridCol>
                <a:gridCol w="1678038">
                  <a:extLst>
                    <a:ext uri="{9D8B030D-6E8A-4147-A177-3AD203B41FA5}">
                      <a16:colId xmlns:a16="http://schemas.microsoft.com/office/drawing/2014/main" val="2380275298"/>
                    </a:ext>
                  </a:extLst>
                </a:gridCol>
                <a:gridCol w="1643080">
                  <a:extLst>
                    <a:ext uri="{9D8B030D-6E8A-4147-A177-3AD203B41FA5}">
                      <a16:colId xmlns:a16="http://schemas.microsoft.com/office/drawing/2014/main" val="216269282"/>
                    </a:ext>
                  </a:extLst>
                </a:gridCol>
                <a:gridCol w="1771264">
                  <a:extLst>
                    <a:ext uri="{9D8B030D-6E8A-4147-A177-3AD203B41FA5}">
                      <a16:colId xmlns:a16="http://schemas.microsoft.com/office/drawing/2014/main" val="4157243267"/>
                    </a:ext>
                  </a:extLst>
                </a:gridCol>
                <a:gridCol w="1573159">
                  <a:extLst>
                    <a:ext uri="{9D8B030D-6E8A-4147-A177-3AD203B41FA5}">
                      <a16:colId xmlns:a16="http://schemas.microsoft.com/office/drawing/2014/main" val="1067040002"/>
                    </a:ext>
                  </a:extLst>
                </a:gridCol>
              </a:tblGrid>
              <a:tr h="99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  2018г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 2018г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 за 2018г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отклонение  за 2018 г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774557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256 910,8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262 013,1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5 102,3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329764"/>
                  </a:ext>
                </a:extLst>
              </a:tr>
              <a:tr h="275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15542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230 624,5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234 200,9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3 576,4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96110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патентная система налогообложения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302,8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633,9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209,3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331,1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240613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20 436,9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20 944,7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507,8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601021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ЕСХН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847,4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1 503,1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177,4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655,7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989486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4 699,2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4 730,5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394427"/>
                  </a:ext>
                </a:extLst>
              </a:tr>
              <a:tr h="51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налоги и сборы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584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4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94059E8-0916-4173-82DB-4C3F83216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04976"/>
              </p:ext>
            </p:extLst>
          </p:nvPr>
        </p:nvGraphicFramePr>
        <p:xfrm>
          <a:off x="304801" y="141415"/>
          <a:ext cx="11604977" cy="6496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13399">
                  <a:extLst>
                    <a:ext uri="{9D8B030D-6E8A-4147-A177-3AD203B41FA5}">
                      <a16:colId xmlns:a16="http://schemas.microsoft.com/office/drawing/2014/main" val="4221062494"/>
                    </a:ext>
                  </a:extLst>
                </a:gridCol>
                <a:gridCol w="1684593">
                  <a:extLst>
                    <a:ext uri="{9D8B030D-6E8A-4147-A177-3AD203B41FA5}">
                      <a16:colId xmlns:a16="http://schemas.microsoft.com/office/drawing/2014/main" val="2660684989"/>
                    </a:ext>
                  </a:extLst>
                </a:gridCol>
                <a:gridCol w="1649498">
                  <a:extLst>
                    <a:ext uri="{9D8B030D-6E8A-4147-A177-3AD203B41FA5}">
                      <a16:colId xmlns:a16="http://schemas.microsoft.com/office/drawing/2014/main" val="3760722537"/>
                    </a:ext>
                  </a:extLst>
                </a:gridCol>
                <a:gridCol w="1778182">
                  <a:extLst>
                    <a:ext uri="{9D8B030D-6E8A-4147-A177-3AD203B41FA5}">
                      <a16:colId xmlns:a16="http://schemas.microsoft.com/office/drawing/2014/main" val="2115529509"/>
                    </a:ext>
                  </a:extLst>
                </a:gridCol>
                <a:gridCol w="1579305">
                  <a:extLst>
                    <a:ext uri="{9D8B030D-6E8A-4147-A177-3AD203B41FA5}">
                      <a16:colId xmlns:a16="http://schemas.microsoft.com/office/drawing/2014/main" val="220500762"/>
                    </a:ext>
                  </a:extLst>
                </a:gridCol>
              </a:tblGrid>
              <a:tr h="762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  2018г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за  2018г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 за 2018г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отклонение  за 2018 г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871437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20 916,2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21 243,7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327,5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62250"/>
                  </a:ext>
                </a:extLst>
              </a:tr>
              <a:tr h="274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023497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Продажа земли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442,9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147,6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077541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за землю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7 204,7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6 610,5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-594,2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023702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Аренда нежилого фонда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1 258,0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1 797,1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142,9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539,1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703219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220,7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147,1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6014"/>
                  </a:ext>
                </a:extLst>
              </a:tr>
              <a:tr h="68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имущества, находящегося в муниципальной собственности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913348"/>
                  </a:ext>
                </a:extLst>
              </a:tr>
              <a:tr h="68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793,1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159,5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-633,6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602429"/>
                  </a:ext>
                </a:extLst>
              </a:tr>
              <a:tr h="68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10 240,0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10 453,2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213,2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077328"/>
                  </a:ext>
                </a:extLst>
              </a:tr>
              <a:tr h="572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-70,1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621085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870,4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1536,9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176,6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666,5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85890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-7,0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40302"/>
                  </a:ext>
                </a:extLst>
              </a:tr>
              <a:tr h="354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277 827,0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283 256,8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5 429,8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58" marR="25558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280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1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DA78C2-3A23-4419-809E-E9AB41EAE946}"/>
              </a:ext>
            </a:extLst>
          </p:cNvPr>
          <p:cNvSpPr/>
          <p:nvPr/>
        </p:nvSpPr>
        <p:spPr>
          <a:xfrm>
            <a:off x="445911" y="63527"/>
            <a:ext cx="11300178" cy="556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spc="1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налоговых и неналоговых доходов за 2018 год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6">
            <a:extLst>
              <a:ext uri="{FF2B5EF4-FFF2-40B4-BE49-F238E27FC236}">
                <a16:creationId xmlns:a16="http://schemas.microsoft.com/office/drawing/2014/main" id="{7F6BA2E9-1819-4453-959F-4264CB761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042963"/>
              </p:ext>
            </p:extLst>
          </p:nvPr>
        </p:nvGraphicFramePr>
        <p:xfrm>
          <a:off x="417689" y="910194"/>
          <a:ext cx="11492089" cy="5750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3962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7">
            <a:extLst>
              <a:ext uri="{FF2B5EF4-FFF2-40B4-BE49-F238E27FC236}">
                <a16:creationId xmlns:a16="http://schemas.microsoft.com/office/drawing/2014/main" id="{24F01AD1-18F4-4F98-B441-63CADEBAD5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9428949"/>
              </p:ext>
            </p:extLst>
          </p:nvPr>
        </p:nvGraphicFramePr>
        <p:xfrm>
          <a:off x="372533" y="948266"/>
          <a:ext cx="11401778" cy="5909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7B5D1F4-8FF3-43F2-92DF-6148F103CA73}"/>
              </a:ext>
            </a:extLst>
          </p:cNvPr>
          <p:cNvSpPr/>
          <p:nvPr/>
        </p:nvSpPr>
        <p:spPr>
          <a:xfrm>
            <a:off x="237068" y="150562"/>
            <a:ext cx="11322754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безвозмездных поступлений из бюджетов бюджетной системы РФ за 2018 год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6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3A3E842-0A55-427D-B598-7098808A5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035220"/>
              </p:ext>
            </p:extLst>
          </p:nvPr>
        </p:nvGraphicFramePr>
        <p:xfrm>
          <a:off x="395110" y="679912"/>
          <a:ext cx="11390491" cy="6109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623">
                  <a:extLst>
                    <a:ext uri="{9D8B030D-6E8A-4147-A177-3AD203B41FA5}">
                      <a16:colId xmlns:a16="http://schemas.microsoft.com/office/drawing/2014/main" val="771904557"/>
                    </a:ext>
                  </a:extLst>
                </a:gridCol>
                <a:gridCol w="4662311">
                  <a:extLst>
                    <a:ext uri="{9D8B030D-6E8A-4147-A177-3AD203B41FA5}">
                      <a16:colId xmlns:a16="http://schemas.microsoft.com/office/drawing/2014/main" val="985347871"/>
                    </a:ext>
                  </a:extLst>
                </a:gridCol>
                <a:gridCol w="1986845">
                  <a:extLst>
                    <a:ext uri="{9D8B030D-6E8A-4147-A177-3AD203B41FA5}">
                      <a16:colId xmlns:a16="http://schemas.microsoft.com/office/drawing/2014/main" val="1695357429"/>
                    </a:ext>
                  </a:extLst>
                </a:gridCol>
                <a:gridCol w="2009422">
                  <a:extLst>
                    <a:ext uri="{9D8B030D-6E8A-4147-A177-3AD203B41FA5}">
                      <a16:colId xmlns:a16="http://schemas.microsoft.com/office/drawing/2014/main" val="2569034762"/>
                    </a:ext>
                  </a:extLst>
                </a:gridCol>
                <a:gridCol w="2043290">
                  <a:extLst>
                    <a:ext uri="{9D8B030D-6E8A-4147-A177-3AD203B41FA5}">
                      <a16:colId xmlns:a16="http://schemas.microsoft.com/office/drawing/2014/main" val="4008957961"/>
                    </a:ext>
                  </a:extLst>
                </a:gridCol>
              </a:tblGrid>
              <a:tr h="44311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7538866"/>
                  </a:ext>
                </a:extLst>
              </a:tr>
              <a:tr h="248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extLst>
                  <a:ext uri="{0D108BD9-81ED-4DB2-BD59-A6C34878D82A}">
                    <a16:rowId xmlns:a16="http://schemas.microsoft.com/office/drawing/2014/main" val="2135469131"/>
                  </a:ext>
                </a:extLst>
              </a:tr>
              <a:tr h="248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869 041,0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861 749,2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extLst>
                  <a:ext uri="{0D108BD9-81ED-4DB2-BD59-A6C34878D82A}">
                    <a16:rowId xmlns:a16="http://schemas.microsoft.com/office/drawing/2014/main" val="1571489706"/>
                  </a:ext>
                </a:extLst>
              </a:tr>
              <a:tr h="248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extLst>
                  <a:ext uri="{0D108BD9-81ED-4DB2-BD59-A6C34878D82A}">
                    <a16:rowId xmlns:a16="http://schemas.microsoft.com/office/drawing/2014/main" val="1876159432"/>
                  </a:ext>
                </a:extLst>
              </a:tr>
              <a:tr h="406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52 777,4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52 648,1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1068506069"/>
                  </a:ext>
                </a:extLst>
              </a:tr>
              <a:tr h="279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1 544,3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1 544,3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1571353577"/>
                  </a:ext>
                </a:extLst>
              </a:tr>
              <a:tr h="511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3 756,1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3 613,4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1359295415"/>
                  </a:ext>
                </a:extLst>
              </a:tr>
              <a:tr h="279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149 656,9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144 372,1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2933351581"/>
                  </a:ext>
                </a:extLst>
              </a:tr>
              <a:tr h="576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43 714,0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43 114,1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2448572580"/>
                  </a:ext>
                </a:extLst>
              </a:tr>
              <a:tr h="279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442 906,7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442 495,7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2136258474"/>
                  </a:ext>
                </a:extLst>
              </a:tr>
              <a:tr h="279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86 891,0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86 862,8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391414397"/>
                  </a:ext>
                </a:extLst>
              </a:tr>
              <a:tr h="279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30 013,4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29 317,4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647831595"/>
                  </a:ext>
                </a:extLst>
              </a:tr>
              <a:tr h="5119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спорт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1 274,1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1 274,1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3652475774"/>
                  </a:ext>
                </a:extLst>
              </a:tr>
              <a:tr h="282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1 902,6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1 902,7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1099022713"/>
                  </a:ext>
                </a:extLst>
              </a:tr>
              <a:tr h="576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(финансовая помощь)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54 604,5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54 604,5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 anchor="ctr"/>
                </a:tc>
                <a:extLst>
                  <a:ext uri="{0D108BD9-81ED-4DB2-BD59-A6C34878D82A}">
                    <a16:rowId xmlns:a16="http://schemas.microsoft.com/office/drawing/2014/main" val="271978744"/>
                  </a:ext>
                </a:extLst>
              </a:tr>
              <a:tr h="279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416" marR="21416" marT="0" marB="0"/>
                </a:tc>
                <a:extLst>
                  <a:ext uri="{0D108BD9-81ED-4DB2-BD59-A6C34878D82A}">
                    <a16:rowId xmlns:a16="http://schemas.microsoft.com/office/drawing/2014/main" val="49786766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42B0D72-1F9E-47CC-9784-D301F41C0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30578" y="64359"/>
            <a:ext cx="1272257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112F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Исполнение расходной части районного бюджета </a:t>
            </a:r>
            <a:r>
              <a:rPr lang="ru-RU" altLang="ru-RU" sz="2000" dirty="0"/>
              <a:t> </a:t>
            </a:r>
            <a:r>
              <a:rPr kumimoji="0" lang="ru-RU" altLang="ru-RU" sz="2000" b="1" i="0" u="none" strike="noStrike" cap="none" normalizeH="0" baseline="0" dirty="0" err="1">
                <a:ln>
                  <a:noFill/>
                </a:ln>
                <a:solidFill>
                  <a:srgbClr val="112F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Починковского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112F5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муниципального района за 2018 год</a:t>
            </a: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(в тыс. рублей</a:t>
            </a:r>
            <a:r>
              <a:rPr kumimoji="0" lang="ru-RU" altLang="ru-R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780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9891CCE-BE5A-48D2-9758-E8B2BEB029F7}"/>
              </a:ext>
            </a:extLst>
          </p:cNvPr>
          <p:cNvSpPr/>
          <p:nvPr/>
        </p:nvSpPr>
        <p:spPr>
          <a:xfrm>
            <a:off x="-361244" y="115465"/>
            <a:ext cx="11966222" cy="77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расходов районного бюджета </a:t>
            </a:r>
            <a:r>
              <a:rPr lang="ru-RU" sz="2000" b="1" spc="1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Починковского</a:t>
            </a:r>
            <a:r>
              <a:rPr lang="ru-RU" sz="20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муниципального района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spc="1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2018 год по основным разделам</a:t>
            </a:r>
            <a:endParaRPr lang="ru-RU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2311BCA-E9B3-4042-8B57-FE1DF0795F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0286274"/>
              </p:ext>
            </p:extLst>
          </p:nvPr>
        </p:nvGraphicFramePr>
        <p:xfrm>
          <a:off x="166256" y="893242"/>
          <a:ext cx="11966222" cy="5849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7982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655</Words>
  <Application>Microsoft Office PowerPoint</Application>
  <PresentationFormat>Широкоэкранный</PresentationFormat>
  <Paragraphs>357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Машкова О.Н.</dc:creator>
  <cp:lastModifiedBy>Машкова О.Н.</cp:lastModifiedBy>
  <cp:revision>30</cp:revision>
  <dcterms:created xsi:type="dcterms:W3CDTF">2019-05-07T06:23:34Z</dcterms:created>
  <dcterms:modified xsi:type="dcterms:W3CDTF">2019-05-08T06:06:00Z</dcterms:modified>
</cp:coreProperties>
</file>