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2"/>
  </p:notesMasterIdLst>
  <p:sldIdLst>
    <p:sldId id="256" r:id="rId2"/>
    <p:sldId id="257" r:id="rId3"/>
    <p:sldId id="258" r:id="rId4"/>
    <p:sldId id="324" r:id="rId5"/>
    <p:sldId id="259" r:id="rId6"/>
    <p:sldId id="260" r:id="rId7"/>
    <p:sldId id="261" r:id="rId8"/>
    <p:sldId id="310" r:id="rId9"/>
    <p:sldId id="264" r:id="rId10"/>
    <p:sldId id="265" r:id="rId11"/>
    <p:sldId id="266" r:id="rId12"/>
    <p:sldId id="323" r:id="rId13"/>
    <p:sldId id="304" r:id="rId14"/>
    <p:sldId id="312" r:id="rId15"/>
    <p:sldId id="313" r:id="rId16"/>
    <p:sldId id="314" r:id="rId17"/>
    <p:sldId id="315" r:id="rId18"/>
    <p:sldId id="316" r:id="rId19"/>
    <p:sldId id="276" r:id="rId20"/>
    <p:sldId id="281" r:id="rId21"/>
    <p:sldId id="321" r:id="rId22"/>
    <p:sldId id="322" r:id="rId23"/>
    <p:sldId id="282" r:id="rId24"/>
    <p:sldId id="283" r:id="rId25"/>
    <p:sldId id="284" r:id="rId26"/>
    <p:sldId id="285" r:id="rId27"/>
    <p:sldId id="306" r:id="rId28"/>
    <p:sldId id="305" r:id="rId29"/>
    <p:sldId id="318" r:id="rId30"/>
    <p:sldId id="303" r:id="rId3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919963910761178"/>
          <c:y val="7.8489204978410027E-2"/>
          <c:w val="0.58005648750427963"/>
          <c:h val="0.513656591313182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районный бюджет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303306</c:v>
                </c:pt>
                <c:pt idx="1">
                  <c:v>325350.90000000002</c:v>
                </c:pt>
                <c:pt idx="2">
                  <c:v>342609.9</c:v>
                </c:pt>
                <c:pt idx="3">
                  <c:v>360043.7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245104.1</c:v>
                </c:pt>
                <c:pt idx="1">
                  <c:v>259489.9</c:v>
                </c:pt>
                <c:pt idx="2">
                  <c:v>272402.59999999998</c:v>
                </c:pt>
                <c:pt idx="3">
                  <c:v>286032.90000000002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cylinder"/>
        <c:axId val="129251200"/>
        <c:axId val="129252736"/>
        <c:axId val="0"/>
      </c:bar3DChart>
      <c:catAx>
        <c:axId val="129251200"/>
        <c:scaling>
          <c:orientation val="minMax"/>
        </c:scaling>
        <c:delete val="1"/>
        <c:axPos val="b"/>
        <c:tickLblPos val="none"/>
        <c:crossAx val="129252736"/>
        <c:crosses val="autoZero"/>
        <c:auto val="1"/>
        <c:lblAlgn val="ctr"/>
        <c:lblOffset val="100"/>
      </c:catAx>
      <c:valAx>
        <c:axId val="129252736"/>
        <c:scaling>
          <c:orientation val="minMax"/>
        </c:scaling>
        <c:delete val="1"/>
        <c:axPos val="l"/>
        <c:numFmt formatCode="General" sourceLinked="1"/>
        <c:tickLblPos val="none"/>
        <c:crossAx val="12925120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491417555106501"/>
          <c:y val="0.64750970389264717"/>
          <c:w val="0.30914454277286185"/>
          <c:h val="0.239814239769324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2796392472217625E-2"/>
          <c:w val="0.93333333333333335"/>
          <c:h val="0.912698412698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17"/>
            <c:spPr>
              <a:solidFill>
                <a:srgbClr val="00B0F0"/>
              </a:solidFill>
            </c:spPr>
          </c:dPt>
          <c:dPt>
            <c:idx val="2"/>
            <c:explosion val="13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65.099999999999994</c:v>
                </c:pt>
                <c:pt idx="1">
                  <c:v>33</c:v>
                </c:pt>
                <c:pt idx="2">
                  <c:v>1.9000000000000001</c:v>
                </c:pt>
              </c:numCache>
            </c:numRef>
          </c:val>
        </c:ser>
      </c:pie3DChart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4958840372226369E-2"/>
          <c:y val="4.7125359330083749E-3"/>
          <c:w val="0.91504128390201223"/>
          <c:h val="0.90749015748031492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'Лист1'!$A$2:$A$5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64.7</c:v>
                </c:pt>
                <c:pt idx="1">
                  <c:v>33.5</c:v>
                </c:pt>
                <c:pt idx="2">
                  <c:v>1.8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5744680851063835"/>
          <c:h val="0.981981981981980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Лист1!$A$2:$A$7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63.1</c:v>
                </c:pt>
                <c:pt idx="1">
                  <c:v>35.200000000000003</c:v>
                </c:pt>
                <c:pt idx="2">
                  <c:v>1.7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342668251374258"/>
          <c:y val="2.3428321459817531E-3"/>
          <c:w val="0.80569274934383261"/>
          <c:h val="0.820734251968504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64.8</c:v>
                </c:pt>
                <c:pt idx="1">
                  <c:v>33.6</c:v>
                </c:pt>
                <c:pt idx="2">
                  <c:v>1.6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3735861486396811E-2"/>
          <c:y val="0.12114908931838066"/>
          <c:w val="0.56750737463126633"/>
          <c:h val="0.79442984050070664"/>
        </c:manualLayout>
      </c:layout>
      <c:pie3DChart>
        <c:varyColors val="1"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986063688941805"/>
          <c:y val="2.9786997779123952E-2"/>
          <c:w val="0.38128980558846265"/>
          <c:h val="0.93944377145164548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2018 год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4938994112222568E-2"/>
          <c:w val="0.38671014731047287"/>
          <c:h val="0.55860803717102991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Сумма 2018 г млн. руб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chemeClr val="tx1"/>
              </a:solidFill>
            </c:spPr>
          </c:dPt>
          <c:dPt>
            <c:idx val="1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9"/>
              <c:layout/>
              <c:showVal val="1"/>
            </c:dLbl>
            <c:dLbl>
              <c:idx val="10"/>
              <c:layout/>
              <c:showVal val="1"/>
            </c:dLbl>
            <c:delete val="1"/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'Лист1'!$A$2:$A$12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'Лист1'!$B$2:$B$12</c:f>
              <c:numCache>
                <c:formatCode>General</c:formatCode>
                <c:ptCount val="11"/>
                <c:pt idx="0">
                  <c:v>48.7</c:v>
                </c:pt>
                <c:pt idx="1">
                  <c:v>1.5</c:v>
                </c:pt>
                <c:pt idx="2">
                  <c:v>2.9</c:v>
                </c:pt>
                <c:pt idx="3">
                  <c:v>111</c:v>
                </c:pt>
                <c:pt idx="4">
                  <c:v>19.399999999999999</c:v>
                </c:pt>
                <c:pt idx="5">
                  <c:v>413.7</c:v>
                </c:pt>
                <c:pt idx="6">
                  <c:v>83.8</c:v>
                </c:pt>
                <c:pt idx="7">
                  <c:v>23.8</c:v>
                </c:pt>
                <c:pt idx="8">
                  <c:v>1</c:v>
                </c:pt>
                <c:pt idx="9">
                  <c:v>1.5</c:v>
                </c:pt>
                <c:pt idx="10">
                  <c:v>52.2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Сумма 2019 г млн. руб2</c:v>
                </c:pt>
              </c:strCache>
            </c:strRef>
          </c:tx>
          <c:explosion val="25"/>
          <c:cat>
            <c:strRef>
              <c:f>'Лист1'!$A$2:$A$12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'Лист1'!$C$2:$C$12</c:f>
              <c:numCache>
                <c:formatCode>General</c:formatCode>
                <c:ptCount val="11"/>
                <c:pt idx="0">
                  <c:v>55.1</c:v>
                </c:pt>
                <c:pt idx="1">
                  <c:v>1.6</c:v>
                </c:pt>
                <c:pt idx="2">
                  <c:v>3</c:v>
                </c:pt>
                <c:pt idx="3">
                  <c:v>41.6</c:v>
                </c:pt>
                <c:pt idx="4">
                  <c:v>43.2</c:v>
                </c:pt>
                <c:pt idx="5">
                  <c:v>430.8</c:v>
                </c:pt>
                <c:pt idx="6">
                  <c:v>86.9</c:v>
                </c:pt>
                <c:pt idx="7">
                  <c:v>19.899999999999999</c:v>
                </c:pt>
                <c:pt idx="8">
                  <c:v>1.6</c:v>
                </c:pt>
                <c:pt idx="9">
                  <c:v>1.5</c:v>
                </c:pt>
                <c:pt idx="10">
                  <c:v>54.5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Сумма 2020 г млн. руб3</c:v>
                </c:pt>
              </c:strCache>
            </c:strRef>
          </c:tx>
          <c:explosion val="25"/>
          <c:cat>
            <c:strRef>
              <c:f>'Лист1'!$A$2:$A$12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'Лист1'!$D$2:$D$12</c:f>
              <c:numCache>
                <c:formatCode>General</c:formatCode>
                <c:ptCount val="11"/>
                <c:pt idx="0">
                  <c:v>53.5</c:v>
                </c:pt>
                <c:pt idx="1">
                  <c:v>1.6</c:v>
                </c:pt>
                <c:pt idx="2">
                  <c:v>3.1</c:v>
                </c:pt>
                <c:pt idx="3">
                  <c:v>74.5</c:v>
                </c:pt>
                <c:pt idx="4">
                  <c:v>48</c:v>
                </c:pt>
                <c:pt idx="5">
                  <c:v>464.7</c:v>
                </c:pt>
                <c:pt idx="6">
                  <c:v>88.1</c:v>
                </c:pt>
                <c:pt idx="7">
                  <c:v>21.1</c:v>
                </c:pt>
                <c:pt idx="8">
                  <c:v>1.6</c:v>
                </c:pt>
                <c:pt idx="9">
                  <c:v>1.6</c:v>
                </c:pt>
                <c:pt idx="10">
                  <c:v>56.1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884185590490306"/>
          <c:y val="0.15450610058877792"/>
          <c:w val="0.54115814409509722"/>
          <c:h val="0.7620719096859887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4938994112222568E-2"/>
          <c:w val="0.38671014731047287"/>
          <c:h val="0.55860803717102991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Сумма 2019 г млн. руб2</c:v>
                </c:pt>
              </c:strCache>
            </c:strRef>
          </c:tx>
          <c:explosion val="25"/>
          <c:dPt>
            <c:idx val="4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'Лист1'!$A$2:$A$12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'Лист1'!$B$2:$B$12</c:f>
              <c:numCache>
                <c:formatCode>General</c:formatCode>
                <c:ptCount val="11"/>
                <c:pt idx="0">
                  <c:v>55.1</c:v>
                </c:pt>
                <c:pt idx="1">
                  <c:v>1.6</c:v>
                </c:pt>
                <c:pt idx="2">
                  <c:v>3</c:v>
                </c:pt>
                <c:pt idx="3">
                  <c:v>41.6</c:v>
                </c:pt>
                <c:pt idx="4">
                  <c:v>43.2</c:v>
                </c:pt>
                <c:pt idx="5">
                  <c:v>430.8</c:v>
                </c:pt>
                <c:pt idx="6">
                  <c:v>86.9</c:v>
                </c:pt>
                <c:pt idx="7">
                  <c:v>19.899999999999999</c:v>
                </c:pt>
                <c:pt idx="8">
                  <c:v>1.6</c:v>
                </c:pt>
                <c:pt idx="9">
                  <c:v>1.5</c:v>
                </c:pt>
                <c:pt idx="10">
                  <c:v>54.5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Сумма 2020 г млн. руб3</c:v>
                </c:pt>
              </c:strCache>
            </c:strRef>
          </c:tx>
          <c:explosion val="25"/>
          <c:cat>
            <c:strRef>
              <c:f>'Лист1'!$A$2:$A$12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'Лист1'!$C$2:$C$12</c:f>
              <c:numCache>
                <c:formatCode>General</c:formatCode>
                <c:ptCount val="11"/>
                <c:pt idx="0">
                  <c:v>53.5</c:v>
                </c:pt>
                <c:pt idx="1">
                  <c:v>1.6</c:v>
                </c:pt>
                <c:pt idx="2">
                  <c:v>3.1</c:v>
                </c:pt>
                <c:pt idx="3">
                  <c:v>74.5</c:v>
                </c:pt>
                <c:pt idx="4">
                  <c:v>48</c:v>
                </c:pt>
                <c:pt idx="5">
                  <c:v>464.7</c:v>
                </c:pt>
                <c:pt idx="6">
                  <c:v>88.1</c:v>
                </c:pt>
                <c:pt idx="7">
                  <c:v>21.1</c:v>
                </c:pt>
                <c:pt idx="8">
                  <c:v>1.6</c:v>
                </c:pt>
                <c:pt idx="9">
                  <c:v>1.6</c:v>
                </c:pt>
                <c:pt idx="10">
                  <c:v>56.1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884185590490306"/>
          <c:y val="0.15450610058877792"/>
          <c:w val="0.54115814409509722"/>
          <c:h val="0.7620719096859887"/>
        </c:manualLayout>
      </c:layout>
    </c:legend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4938994112222568E-2"/>
          <c:w val="0.38671014731047287"/>
          <c:h val="0.55860803717102991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Сумма 2020 г млн. руб3</c:v>
                </c:pt>
              </c:strCache>
            </c:strRef>
          </c:tx>
          <c:explosion val="25"/>
          <c:dPt>
            <c:idx val="2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'Лист1'!$A$2:$A$12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'Лист1'!$B$2:$B$12</c:f>
              <c:numCache>
                <c:formatCode>General</c:formatCode>
                <c:ptCount val="11"/>
                <c:pt idx="0">
                  <c:v>53.5</c:v>
                </c:pt>
                <c:pt idx="1">
                  <c:v>1.6</c:v>
                </c:pt>
                <c:pt idx="2">
                  <c:v>3.1</c:v>
                </c:pt>
                <c:pt idx="3">
                  <c:v>74.5</c:v>
                </c:pt>
                <c:pt idx="4">
                  <c:v>48</c:v>
                </c:pt>
                <c:pt idx="5">
                  <c:v>464.7</c:v>
                </c:pt>
                <c:pt idx="6">
                  <c:v>88.1</c:v>
                </c:pt>
                <c:pt idx="7">
                  <c:v>21.1</c:v>
                </c:pt>
                <c:pt idx="8">
                  <c:v>1.6</c:v>
                </c:pt>
                <c:pt idx="9">
                  <c:v>1.6</c:v>
                </c:pt>
                <c:pt idx="10">
                  <c:v>56.1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5884185590490306"/>
          <c:y val="0.15450610058877792"/>
          <c:w val="0.54115814409509722"/>
          <c:h val="0.7620719096859887"/>
        </c:manualLayout>
      </c:layout>
    </c:legend>
    <c:plotVisOnly val="1"/>
  </c:chart>
  <c:externalData r:id="rId1"/>
</c:chartSpace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0.15929</cdr:x>
      <cdr:y>0.60563</cdr:y>
    </cdr:from>
    <cdr:to>
      <cdr:x>0.35391</cdr:x>
      <cdr:y>0.76539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3276600"/>
          <a:ext cx="1675785" cy="86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Ожидаемое </a:t>
          </a:r>
        </a:p>
        <a:p xmlns:a="http://schemas.openxmlformats.org/drawingml/2006/main">
          <a:r>
            <a:rPr lang="ru-RU" sz="1200" b="1" dirty="0" smtClean="0"/>
            <a:t>2017 год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0.30088</cdr:x>
      <cdr:y>0.60563</cdr:y>
    </cdr:from>
    <cdr:to>
      <cdr:x>0.51807</cdr:x>
      <cdr:y>0.86842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799" y="3276600"/>
          <a:ext cx="1870113" cy="1421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2018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0.41593</cdr:x>
      <cdr:y>0.60563</cdr:y>
    </cdr:from>
    <cdr:to>
      <cdr:x>0.63855</cdr:x>
      <cdr:y>0.88816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1400" y="3276600"/>
          <a:ext cx="1916936" cy="1528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0.51327</cdr:x>
      <cdr:y>0.59155</cdr:y>
    </cdr:from>
    <cdr:to>
      <cdr:x>0.82301</cdr:x>
      <cdr:y>0.88816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19600" y="3200400"/>
          <a:ext cx="2666999" cy="1604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2020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0.18478</cdr:x>
      <cdr:y>0.07742</cdr:y>
    </cdr:from>
    <cdr:to>
      <cdr:x>0.31522</cdr:x>
      <cdr:y>0.30968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54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0.18478</cdr:x>
      <cdr:y>0.11613</cdr:y>
    </cdr:from>
    <cdr:to>
      <cdr:x>0.1913</cdr:x>
      <cdr:y>0.13548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5400" y="457200"/>
          <a:ext cx="45719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0.18478</cdr:x>
      <cdr:y>0.17419</cdr:y>
    </cdr:from>
    <cdr:to>
      <cdr:x>0.34783</cdr:x>
      <cdr:y>0.40645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5400" y="685800"/>
          <a:ext cx="1143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303306,0</a:t>
          </a:r>
        </a:p>
        <a:p xmlns:a="http://schemas.openxmlformats.org/drawingml/2006/main"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0.19469</cdr:x>
      <cdr:y>0.46479</cdr:y>
    </cdr:from>
    <cdr:to>
      <cdr:x>0.30435</cdr:x>
      <cdr:y>0.69677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76399" y="2514600"/>
          <a:ext cx="944217" cy="1255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245104,1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0.29348</cdr:x>
      <cdr:y>0.15484</cdr:y>
    </cdr:from>
    <cdr:to>
      <cdr:x>0.45652</cdr:x>
      <cdr:y>0.42581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057400" y="609600"/>
          <a:ext cx="11430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325350,9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0.40708</cdr:x>
      <cdr:y>0.12676</cdr:y>
    </cdr:from>
    <cdr:to>
      <cdr:x>0.58696</cdr:x>
      <cdr:y>0.40645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505200" y="685800"/>
          <a:ext cx="1548848" cy="1513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342609,9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0.50442</cdr:x>
      <cdr:y>0.09859</cdr:y>
    </cdr:from>
    <cdr:to>
      <cdr:x>0.68478</cdr:x>
      <cdr:y>0.3871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343401" y="533400"/>
          <a:ext cx="1552988" cy="1560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360043,7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0.28261</cdr:x>
      <cdr:y>0.42581</cdr:y>
    </cdr:from>
    <cdr:to>
      <cdr:x>0.52174</cdr:x>
      <cdr:y>0.54194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981200" y="1676400"/>
          <a:ext cx="1676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259489,9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0.3913</cdr:x>
      <cdr:y>0.40645</cdr:y>
    </cdr:from>
    <cdr:to>
      <cdr:x>0.59783</cdr:x>
      <cdr:y>0.65806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743200" y="1600200"/>
          <a:ext cx="14478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272402,6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0.48913</cdr:x>
      <cdr:y>0.44516</cdr:y>
    </cdr:from>
    <cdr:to>
      <cdr:x>0.68478</cdr:x>
      <cdr:y>0.67742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429000" y="1752600"/>
          <a:ext cx="1371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286032,9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0.5098</cdr:x>
      <cdr:y>0.35714</cdr:y>
    </cdr:from>
    <cdr:to>
      <cdr:x>1</cdr:x>
      <cdr:y>0.54762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1" y="762000"/>
          <a:ext cx="1904999" cy="406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65,1 %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0.15686</cdr:x>
      <cdr:y>0.17857</cdr:y>
    </cdr:from>
    <cdr:to>
      <cdr:x>0.48605</cdr:x>
      <cdr:y>0.56232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381000"/>
          <a:ext cx="1279288" cy="81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33,0%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0.47059</cdr:x>
      <cdr:y>0.03571</cdr:y>
    </cdr:from>
    <cdr:to>
      <cdr:x>0.72727</cdr:x>
      <cdr:y>0.42857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28800" y="76200"/>
          <a:ext cx="997517" cy="838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1,9%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0.53571</cdr:x>
      <cdr:y>0.74468</cdr:y>
    </cdr:from>
    <cdr:to>
      <cdr:x>0.75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0.39583</cdr:y>
    </cdr:from>
    <cdr:to>
      <cdr:x>0.8</cdr:x>
      <cdr:y>0.78571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1447800"/>
          <a:ext cx="1143000" cy="142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65,8%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0.20455</cdr:x>
      <cdr:y>0.14286</cdr:y>
    </cdr:from>
    <cdr:to>
      <cdr:x>0.40426</cdr:x>
      <cdr:y>0.66667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228601"/>
          <a:ext cx="669603" cy="838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32,6</a:t>
          </a: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0.44681</cdr:x>
      <cdr:y>0.11905</cdr:y>
    </cdr:from>
    <cdr:to>
      <cdr:x>0.76596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381000"/>
          <a:ext cx="1143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0.38636</cdr:x>
      <cdr:y>0.85714</cdr:y>
    </cdr:from>
    <cdr:to>
      <cdr:x>0.62636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5388" y="1371600"/>
          <a:ext cx="80467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0.2766</cdr:x>
      <cdr:y>0.84615</cdr:y>
    </cdr:from>
    <cdr:to>
      <cdr:x>0.73333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676400"/>
          <a:ext cx="163574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2019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0.51111</cdr:x>
      <cdr:y>0.28571</cdr:y>
    </cdr:from>
    <cdr:to>
      <cdr:x>0.86667</cdr:x>
      <cdr:y>0.95238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4572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63,1 %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0.15556</cdr:x>
      <cdr:y>0.19048</cdr:y>
    </cdr:from>
    <cdr:to>
      <cdr:x>0.51111</cdr:x>
      <cdr:y>0.85714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" y="3048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35,2 %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0.48889</cdr:x>
      <cdr:y>0</cdr:y>
    </cdr:from>
    <cdr:to>
      <cdr:x>0.75556</cdr:x>
      <cdr:y>0.61905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76400" y="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0.55556</cdr:x>
      <cdr:y>0</cdr:y>
    </cdr:from>
    <cdr:to>
      <cdr:x>0.82222</cdr:x>
      <cdr:y>0.57143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0.46667</cdr:x>
      <cdr:y>0</cdr:y>
    </cdr:from>
    <cdr:to>
      <cdr:x>0.75556</cdr:x>
      <cdr:y>0.61905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71332" y="0"/>
          <a:ext cx="1034631" cy="1037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1,7 %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0.58491</cdr:x>
      <cdr:y>0.42857</cdr:y>
    </cdr:from>
    <cdr:to>
      <cdr:x>0.81132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0.64151</cdr:x>
      <cdr:y>0.28571</cdr:y>
    </cdr:from>
    <cdr:to>
      <cdr:x>0.9434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457200"/>
          <a:ext cx="12192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64,8 %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0.43396</cdr:x>
      <cdr:y>0.7619</cdr:y>
    </cdr:from>
    <cdr:to>
      <cdr:x>0.88679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600" y="1219200"/>
          <a:ext cx="1828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2020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0.39623</cdr:x>
      <cdr:y>0.09524</cdr:y>
    </cdr:from>
    <cdr:to>
      <cdr:x>0.67925</cdr:x>
      <cdr:y>0.85714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00200" y="152400"/>
          <a:ext cx="11430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33,6 %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0.60377</cdr:x>
      <cdr:y>0.04762</cdr:y>
    </cdr:from>
    <cdr:to>
      <cdr:x>0.83019</cdr:x>
      <cdr:y>0.61905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38400" y="76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0.05452</cdr:x>
      <cdr:y>0.58108</cdr:y>
    </cdr:from>
    <cdr:to>
      <cdr:x>0.36684</cdr:x>
      <cdr:y>0.92228</cdr:y>
    </cdr:to>
    <cdr:pic>
      <cdr:nvPicPr>
        <cdr:cNvPr id="3" name="Picture 4" descr="https://s15.stc.all.kpcdn.net/share/i/12/2808337/inx960x640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7675" y="3276600"/>
          <a:ext cx="2564249" cy="1923938"/>
        </a:xfrm>
        <a:prstGeom xmlns:a="http://schemas.openxmlformats.org/drawingml/2006/main" prst="roundRect">
          <a:avLst>
            <a:gd name="adj" fmla="val 16667"/>
          </a:avLst>
        </a:prstGeom>
        <a:ln xmlns:a="http://schemas.openxmlformats.org/drawingml/2006/main">
          <a:noFill/>
        </a:ln>
        <a:effectLst xmlns:a="http://schemas.openxmlformats.org/drawingml/2006/main">
          <a:outerShdw blurRad="152400" dist="12000" dir="900000" sy="98000" kx="110000" ky="200000" algn="tl" rotWithShape="0">
            <a:srgbClr val="000000">
              <a:alpha val="30000"/>
            </a:srgbClr>
          </a:outerShdw>
        </a:effectLst>
        <a:scene3d xmlns:a="http://schemas.openxmlformats.org/drawingml/2006/main">
          <a:camera prst="perspectiveRelaxed">
            <a:rot lat="19800000" lon="1200000" rev="20820000"/>
          </a:camera>
          <a:lightRig rig="threePt" dir="t"/>
        </a:scene3d>
        <a:sp3d xmlns:a="http://schemas.openxmlformats.org/drawingml/2006/main" contourW="6350" prstMaterial="matte">
          <a:bevelT w="101600" h="101600"/>
          <a:contourClr>
            <a:srgbClr val="969696"/>
          </a:contour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48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5077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30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44828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082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9207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845324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2346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2500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95348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866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9279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500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80006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0816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3394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5752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3662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47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2377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981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873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1425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1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1092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8262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www.pochinki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21617" y="5805800"/>
            <a:ext cx="535337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решения Земского собрания </a:t>
            </a: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районном бюджете на 20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8-2020 годы»</a:t>
            </a: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0552" y="198120"/>
            <a:ext cx="473963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228600"/>
            <a:ext cx="6553200" cy="68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0079" y="2852007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69">
                <a:moveTo>
                  <a:pt x="0" y="369332"/>
                </a:moveTo>
                <a:lnTo>
                  <a:pt x="936104" y="369332"/>
                </a:lnTo>
                <a:lnTo>
                  <a:pt x="93610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 descr="P10304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616" y="1872959"/>
            <a:ext cx="5353376" cy="368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657019" y="880870"/>
            <a:ext cx="5517973" cy="861774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</a:rPr>
              <a:t>Починковского</a:t>
            </a:r>
            <a:r>
              <a:rPr lang="ru-RU" sz="2800" dirty="0" smtClean="0">
                <a:solidFill>
                  <a:schemeClr val="tx2"/>
                </a:solidFill>
              </a:rPr>
              <a:t> муниципального района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54" y="1508888"/>
            <a:ext cx="1514475" cy="1905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01662" y="1295400"/>
            <a:ext cx="1736469" cy="2118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321563"/>
            <a:ext cx="829056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1234273"/>
          </a:xfrm>
          <a:prstGeom prst="rect">
            <a:avLst/>
          </a:prstGeom>
        </p:spPr>
        <p:txBody>
          <a:bodyPr vert="horz" wrap="square" lIns="0" tIns="384136" rIns="0" bIns="0" rtlCol="0">
            <a:spAutoFit/>
          </a:bodyPr>
          <a:lstStyle/>
          <a:p>
            <a:pPr marL="1657350">
              <a:lnSpc>
                <a:spcPts val="3345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Что такое </a:t>
            </a:r>
            <a:r>
              <a:rPr lang="ru-RU" sz="2800" b="1" dirty="0">
                <a:solidFill>
                  <a:schemeClr val="tx1"/>
                </a:solidFill>
              </a:rPr>
              <a:t>программный бюджет</a:t>
            </a:r>
            <a:r>
              <a:rPr lang="ru-RU" sz="2800" dirty="0"/>
              <a:t/>
            </a:r>
            <a:br>
              <a:rPr lang="ru-RU" sz="2800" dirty="0"/>
            </a:b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8305800" y="6477000"/>
            <a:ext cx="838201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336" y="3934967"/>
            <a:ext cx="2645664" cy="1959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посредством финансирования муниципальных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2404" y="3761232"/>
            <a:ext cx="2705102" cy="20071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0864" y="3552444"/>
            <a:ext cx="2609088" cy="195986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бюджетного планирования и исполнения бюджета</a:t>
            </a:r>
          </a:p>
        </p:txBody>
      </p:sp>
      <p:sp>
        <p:nvSpPr>
          <p:cNvPr id="16" name="object 16"/>
          <p:cNvSpPr/>
          <p:nvPr/>
        </p:nvSpPr>
        <p:spPr>
          <a:xfrm>
            <a:off x="5758560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287273" y="0"/>
                </a:moveTo>
                <a:lnTo>
                  <a:pt x="287273" y="108335"/>
                </a:lnTo>
                <a:lnTo>
                  <a:pt x="0" y="108335"/>
                </a:lnTo>
                <a:lnTo>
                  <a:pt x="108325" y="216788"/>
                </a:lnTo>
                <a:lnTo>
                  <a:pt x="0" y="325124"/>
                </a:lnTo>
                <a:lnTo>
                  <a:pt x="287273" y="325124"/>
                </a:lnTo>
                <a:lnTo>
                  <a:pt x="287273" y="433446"/>
                </a:lnTo>
                <a:lnTo>
                  <a:pt x="504047" y="216788"/>
                </a:lnTo>
                <a:lnTo>
                  <a:pt x="28727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6275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0" y="108335"/>
                </a:moveTo>
                <a:lnTo>
                  <a:pt x="287273" y="108335"/>
                </a:lnTo>
                <a:lnTo>
                  <a:pt x="287273" y="0"/>
                </a:lnTo>
                <a:lnTo>
                  <a:pt x="504047" y="216788"/>
                </a:lnTo>
                <a:lnTo>
                  <a:pt x="287273" y="433446"/>
                </a:lnTo>
                <a:lnTo>
                  <a:pt x="287273" y="325124"/>
                </a:lnTo>
                <a:lnTo>
                  <a:pt x="0" y="325124"/>
                </a:lnTo>
                <a:lnTo>
                  <a:pt x="108325" y="216788"/>
                </a:lnTo>
                <a:lnTo>
                  <a:pt x="0" y="10833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0" y="111895"/>
                </a:moveTo>
                <a:lnTo>
                  <a:pt x="329830" y="111895"/>
                </a:lnTo>
                <a:lnTo>
                  <a:pt x="329830" y="0"/>
                </a:lnTo>
                <a:lnTo>
                  <a:pt x="553461" y="223646"/>
                </a:lnTo>
                <a:lnTo>
                  <a:pt x="329830" y="447425"/>
                </a:lnTo>
                <a:lnTo>
                  <a:pt x="329830" y="335542"/>
                </a:lnTo>
                <a:lnTo>
                  <a:pt x="0" y="335542"/>
                </a:lnTo>
                <a:lnTo>
                  <a:pt x="111751" y="223646"/>
                </a:lnTo>
                <a:lnTo>
                  <a:pt x="0" y="11189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82000" y="6477000"/>
            <a:ext cx="76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840" y="1331630"/>
            <a:ext cx="8348470" cy="232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бюджет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планирование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собой методологию планирования, исполнения  и контроля 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исполнения бюджетных средств.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228600" y="5867400"/>
            <a:ext cx="874471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бюджет на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2018-2020 годы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 в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программном» формате на основе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Починковского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336" y="126809"/>
            <a:ext cx="8048356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600" b="1" spc="-45" dirty="0" smtClean="0">
                <a:solidFill>
                  <a:schemeClr val="tx1"/>
                </a:solidFill>
              </a:rPr>
              <a:t>Какие показатели характеризуют </a:t>
            </a:r>
            <a:br>
              <a:rPr lang="ru-RU" sz="2600" b="1" spc="-45" dirty="0" smtClean="0">
                <a:solidFill>
                  <a:schemeClr val="tx1"/>
                </a:solidFill>
              </a:rPr>
            </a:br>
            <a:r>
              <a:rPr lang="ru-RU" sz="2600" b="1" spc="-45" dirty="0" err="1" smtClean="0">
                <a:solidFill>
                  <a:schemeClr val="tx1"/>
                </a:solidFill>
              </a:rPr>
              <a:t>Починковский</a:t>
            </a:r>
            <a:r>
              <a:rPr lang="ru-RU" sz="2600" b="1" spc="-45" dirty="0" smtClean="0">
                <a:solidFill>
                  <a:schemeClr val="tx1"/>
                </a:solidFill>
              </a:rPr>
              <a:t> муниципальный  район в 2017 году</a:t>
            </a:r>
            <a:endParaRPr sz="2600" b="1" dirty="0">
              <a:solidFill>
                <a:schemeClr val="tx1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8421877" y="645430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 smtClean="0"/>
              <a:t>10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4788407" y="1628759"/>
            <a:ext cx="4097020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1267" y="3352800"/>
            <a:ext cx="4074160" cy="68580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3961119" y="0"/>
                </a:moveTo>
                <a:lnTo>
                  <a:pt x="679063" y="0"/>
                </a:lnTo>
                <a:lnTo>
                  <a:pt x="104382" y="324"/>
                </a:lnTo>
                <a:lnTo>
                  <a:pt x="63419" y="11412"/>
                </a:lnTo>
                <a:lnTo>
                  <a:pt x="30276" y="35981"/>
                </a:lnTo>
                <a:lnTo>
                  <a:pt x="8091" y="70895"/>
                </a:lnTo>
                <a:lnTo>
                  <a:pt x="0" y="113019"/>
                </a:lnTo>
                <a:lnTo>
                  <a:pt x="324" y="573526"/>
                </a:lnTo>
                <a:lnTo>
                  <a:pt x="11413" y="614448"/>
                </a:lnTo>
                <a:lnTo>
                  <a:pt x="35982" y="647602"/>
                </a:lnTo>
                <a:lnTo>
                  <a:pt x="70896" y="669817"/>
                </a:lnTo>
                <a:lnTo>
                  <a:pt x="113019" y="677927"/>
                </a:lnTo>
                <a:lnTo>
                  <a:pt x="679063" y="677927"/>
                </a:lnTo>
                <a:lnTo>
                  <a:pt x="3969651" y="677608"/>
                </a:lnTo>
                <a:lnTo>
                  <a:pt x="4010585" y="666519"/>
                </a:lnTo>
                <a:lnTo>
                  <a:pt x="4043725" y="641922"/>
                </a:lnTo>
                <a:lnTo>
                  <a:pt x="4065919" y="606991"/>
                </a:lnTo>
                <a:lnTo>
                  <a:pt x="4074017" y="564901"/>
                </a:lnTo>
                <a:lnTo>
                  <a:pt x="4073700" y="104477"/>
                </a:lnTo>
                <a:lnTo>
                  <a:pt x="4062638" y="63479"/>
                </a:lnTo>
                <a:lnTo>
                  <a:pt x="4038086" y="30307"/>
                </a:lnTo>
                <a:lnTo>
                  <a:pt x="4003196" y="8100"/>
                </a:lnTo>
                <a:lnTo>
                  <a:pt x="396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доходы на душу населения –  14233 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9566" y="3368161"/>
            <a:ext cx="4074160" cy="67818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0" y="113019"/>
                </a:moveTo>
                <a:lnTo>
                  <a:pt x="8091" y="70895"/>
                </a:lnTo>
                <a:lnTo>
                  <a:pt x="30276" y="35981"/>
                </a:lnTo>
                <a:lnTo>
                  <a:pt x="63419" y="11412"/>
                </a:lnTo>
                <a:lnTo>
                  <a:pt x="104382" y="324"/>
                </a:lnTo>
                <a:lnTo>
                  <a:pt x="679063" y="0"/>
                </a:lnTo>
                <a:lnTo>
                  <a:pt x="3961119" y="0"/>
                </a:lnTo>
                <a:lnTo>
                  <a:pt x="4003196" y="8100"/>
                </a:lnTo>
                <a:lnTo>
                  <a:pt x="4038086" y="30307"/>
                </a:lnTo>
                <a:lnTo>
                  <a:pt x="4062638" y="63479"/>
                </a:lnTo>
                <a:lnTo>
                  <a:pt x="4073700" y="104477"/>
                </a:lnTo>
                <a:lnTo>
                  <a:pt x="4074017" y="564901"/>
                </a:lnTo>
                <a:lnTo>
                  <a:pt x="4073078" y="579530"/>
                </a:lnTo>
                <a:lnTo>
                  <a:pt x="4059931" y="619587"/>
                </a:lnTo>
                <a:lnTo>
                  <a:pt x="4033739" y="651426"/>
                </a:lnTo>
                <a:lnTo>
                  <a:pt x="3997651" y="671873"/>
                </a:lnTo>
                <a:lnTo>
                  <a:pt x="679063" y="677927"/>
                </a:lnTo>
                <a:lnTo>
                  <a:pt x="113019" y="677927"/>
                </a:lnTo>
                <a:lnTo>
                  <a:pt x="70896" y="669817"/>
                </a:lnTo>
                <a:lnTo>
                  <a:pt x="35982" y="647602"/>
                </a:lnTo>
                <a:lnTo>
                  <a:pt x="11413" y="614448"/>
                </a:lnTo>
                <a:lnTo>
                  <a:pt x="324" y="573526"/>
                </a:lnTo>
                <a:lnTo>
                  <a:pt x="0" y="11301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8933" y="4149090"/>
            <a:ext cx="4076065" cy="864235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4023481" y="0"/>
                </a:moveTo>
                <a:lnTo>
                  <a:pt x="685159" y="0"/>
                </a:lnTo>
                <a:lnTo>
                  <a:pt x="76787" y="622"/>
                </a:lnTo>
                <a:lnTo>
                  <a:pt x="37677" y="15443"/>
                </a:lnTo>
                <a:lnTo>
                  <a:pt x="10306" y="46063"/>
                </a:lnTo>
                <a:lnTo>
                  <a:pt x="0" y="87233"/>
                </a:lnTo>
                <a:lnTo>
                  <a:pt x="0" y="305318"/>
                </a:lnTo>
                <a:lnTo>
                  <a:pt x="627" y="446636"/>
                </a:lnTo>
                <a:lnTo>
                  <a:pt x="15494" y="485772"/>
                </a:lnTo>
                <a:lnTo>
                  <a:pt x="46147" y="513098"/>
                </a:lnTo>
                <a:lnTo>
                  <a:pt x="87264" y="523372"/>
                </a:lnTo>
                <a:lnTo>
                  <a:pt x="685159" y="523372"/>
                </a:lnTo>
                <a:lnTo>
                  <a:pt x="4033987" y="522746"/>
                </a:lnTo>
                <a:lnTo>
                  <a:pt x="4073093" y="507919"/>
                </a:lnTo>
                <a:lnTo>
                  <a:pt x="4100448" y="477292"/>
                </a:lnTo>
                <a:lnTo>
                  <a:pt x="4110746" y="436107"/>
                </a:lnTo>
                <a:lnTo>
                  <a:pt x="4110121" y="76734"/>
                </a:lnTo>
                <a:lnTo>
                  <a:pt x="4095268" y="37603"/>
                </a:lnTo>
                <a:lnTo>
                  <a:pt x="4064618" y="10275"/>
                </a:lnTo>
                <a:lnTo>
                  <a:pt x="4023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0419" y="5409914"/>
            <a:ext cx="5654915" cy="1022052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5732282" y="0"/>
                </a:moveTo>
                <a:lnTo>
                  <a:pt x="223022" y="0"/>
                </a:lnTo>
                <a:lnTo>
                  <a:pt x="205064" y="725"/>
                </a:lnTo>
                <a:lnTo>
                  <a:pt x="153805" y="11164"/>
                </a:lnTo>
                <a:lnTo>
                  <a:pt x="107652" y="32808"/>
                </a:lnTo>
                <a:lnTo>
                  <a:pt x="68134" y="64137"/>
                </a:lnTo>
                <a:lnTo>
                  <a:pt x="36777" y="103627"/>
                </a:lnTo>
                <a:lnTo>
                  <a:pt x="15109" y="149755"/>
                </a:lnTo>
                <a:lnTo>
                  <a:pt x="4658" y="201000"/>
                </a:lnTo>
                <a:lnTo>
                  <a:pt x="3931" y="218956"/>
                </a:lnTo>
                <a:lnTo>
                  <a:pt x="3931" y="766511"/>
                </a:lnTo>
                <a:lnTo>
                  <a:pt x="0" y="839248"/>
                </a:lnTo>
                <a:lnTo>
                  <a:pt x="3931" y="1095018"/>
                </a:lnTo>
                <a:lnTo>
                  <a:pt x="10304" y="1147649"/>
                </a:lnTo>
                <a:lnTo>
                  <a:pt x="28402" y="1195668"/>
                </a:lnTo>
                <a:lnTo>
                  <a:pt x="56699" y="1237553"/>
                </a:lnTo>
                <a:lnTo>
                  <a:pt x="93667" y="1271782"/>
                </a:lnTo>
                <a:lnTo>
                  <a:pt x="137778" y="1296830"/>
                </a:lnTo>
                <a:lnTo>
                  <a:pt x="187505" y="1311177"/>
                </a:lnTo>
                <a:lnTo>
                  <a:pt x="223022" y="1314044"/>
                </a:lnTo>
                <a:lnTo>
                  <a:pt x="5732282" y="1314044"/>
                </a:lnTo>
                <a:lnTo>
                  <a:pt x="5784931" y="1307678"/>
                </a:lnTo>
                <a:lnTo>
                  <a:pt x="5832962" y="1289595"/>
                </a:lnTo>
                <a:lnTo>
                  <a:pt x="5874852" y="1261317"/>
                </a:lnTo>
                <a:lnTo>
                  <a:pt x="5909082" y="1224367"/>
                </a:lnTo>
                <a:lnTo>
                  <a:pt x="5934130" y="1180268"/>
                </a:lnTo>
                <a:lnTo>
                  <a:pt x="5948475" y="1130542"/>
                </a:lnTo>
                <a:lnTo>
                  <a:pt x="5951341" y="1095018"/>
                </a:lnTo>
                <a:lnTo>
                  <a:pt x="5951341" y="218956"/>
                </a:lnTo>
                <a:lnTo>
                  <a:pt x="5944976" y="166344"/>
                </a:lnTo>
                <a:lnTo>
                  <a:pt x="5926894" y="118341"/>
                </a:lnTo>
                <a:lnTo>
                  <a:pt x="5898617" y="76469"/>
                </a:lnTo>
                <a:lnTo>
                  <a:pt x="5861665" y="42251"/>
                </a:lnTo>
                <a:lnTo>
                  <a:pt x="5817559" y="17209"/>
                </a:lnTo>
                <a:lnTo>
                  <a:pt x="5767820" y="2866"/>
                </a:lnTo>
                <a:lnTo>
                  <a:pt x="5750251" y="725"/>
                </a:lnTo>
                <a:lnTo>
                  <a:pt x="5732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– 10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– 46: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(казенные – 6, бюджетные – 39, автономное – 1)</a:t>
            </a:r>
          </a:p>
        </p:txBody>
      </p:sp>
      <p:sp>
        <p:nvSpPr>
          <p:cNvPr id="16" name="object 16"/>
          <p:cNvSpPr/>
          <p:nvPr/>
        </p:nvSpPr>
        <p:spPr>
          <a:xfrm>
            <a:off x="3339457" y="5379147"/>
            <a:ext cx="5673981" cy="1052819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0600" y="2438400"/>
            <a:ext cx="4038600" cy="838200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3955938" y="0"/>
                </a:moveTo>
                <a:lnTo>
                  <a:pt x="679338" y="0"/>
                </a:lnTo>
                <a:lnTo>
                  <a:pt x="114637" y="118"/>
                </a:lnTo>
                <a:lnTo>
                  <a:pt x="73008" y="9554"/>
                </a:lnTo>
                <a:lnTo>
                  <a:pt x="38310" y="32098"/>
                </a:lnTo>
                <a:lnTo>
                  <a:pt x="13337" y="64959"/>
                </a:lnTo>
                <a:lnTo>
                  <a:pt x="885" y="105346"/>
                </a:lnTo>
                <a:lnTo>
                  <a:pt x="0" y="119999"/>
                </a:lnTo>
                <a:lnTo>
                  <a:pt x="4" y="420105"/>
                </a:lnTo>
                <a:lnTo>
                  <a:pt x="120" y="605476"/>
                </a:lnTo>
                <a:lnTo>
                  <a:pt x="9566" y="647098"/>
                </a:lnTo>
                <a:lnTo>
                  <a:pt x="32120" y="681788"/>
                </a:lnTo>
                <a:lnTo>
                  <a:pt x="64989" y="706755"/>
                </a:lnTo>
                <a:lnTo>
                  <a:pt x="105378" y="719204"/>
                </a:lnTo>
                <a:lnTo>
                  <a:pt x="120030" y="720089"/>
                </a:lnTo>
                <a:lnTo>
                  <a:pt x="679338" y="720089"/>
                </a:lnTo>
                <a:lnTo>
                  <a:pt x="3961330" y="719971"/>
                </a:lnTo>
                <a:lnTo>
                  <a:pt x="4002955" y="710530"/>
                </a:lnTo>
                <a:lnTo>
                  <a:pt x="4037644" y="687977"/>
                </a:lnTo>
                <a:lnTo>
                  <a:pt x="4062606" y="655107"/>
                </a:lnTo>
                <a:lnTo>
                  <a:pt x="4075053" y="614713"/>
                </a:lnTo>
                <a:lnTo>
                  <a:pt x="4075937" y="600059"/>
                </a:lnTo>
                <a:lnTo>
                  <a:pt x="4075820" y="114631"/>
                </a:lnTo>
                <a:lnTo>
                  <a:pt x="4066390" y="72998"/>
                </a:lnTo>
                <a:lnTo>
                  <a:pt x="4043848" y="38302"/>
                </a:lnTo>
                <a:lnTo>
                  <a:pt x="4010985" y="13334"/>
                </a:lnTo>
                <a:lnTo>
                  <a:pt x="3970592" y="885"/>
                </a:lnTo>
                <a:lnTo>
                  <a:pt x="395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работ, услуг собственными силами – в 2426,8 млн.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7221" y="2483358"/>
            <a:ext cx="4057777" cy="782054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952" y="1206471"/>
            <a:ext cx="5285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9580" indent="6985">
              <a:lnSpc>
                <a:spcPct val="100000"/>
              </a:lnSpc>
            </a:pPr>
            <a:r>
              <a:rPr lang="ru-RU" b="1" spc="385" dirty="0" smtClean="0">
                <a:latin typeface="Times New Roman"/>
                <a:cs typeface="Times New Roman"/>
              </a:rPr>
              <a:t>Площадь – 1960 кв. км.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08" y="1044702"/>
            <a:ext cx="4404630" cy="42647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48201" y="411480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в действующих ценах – 263,4 млн.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160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района –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28,6 тыс. человек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583" y="2971800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0159" y="2468371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9" y="1924258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83436" y="2249423"/>
            <a:ext cx="496823" cy="123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2133600"/>
            <a:ext cx="496824" cy="1374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7755" y="2286000"/>
            <a:ext cx="397763" cy="11751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0" y="2209800"/>
            <a:ext cx="397763" cy="127406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736" y="1776984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479291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2095" y="347929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7455" y="347929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2815" y="347929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37384" y="1716172"/>
            <a:ext cx="6362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6922" y="3367745"/>
            <a:ext cx="151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ndara"/>
                <a:cs typeface="Candara"/>
              </a:rPr>
              <a:t>0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146" y="2800174"/>
            <a:ext cx="4742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 smtClean="0">
                <a:latin typeface="Candara"/>
                <a:cs typeface="Candara"/>
              </a:rPr>
              <a:t>1000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0916" y="2344555"/>
            <a:ext cx="6472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15" dirty="0" smtClean="0">
                <a:latin typeface="Candara"/>
                <a:cs typeface="Candara"/>
              </a:rPr>
              <a:t>   2</a:t>
            </a:r>
            <a:r>
              <a:rPr sz="1800" spc="5" dirty="0" smtClean="0">
                <a:latin typeface="Candara"/>
                <a:cs typeface="Candara"/>
              </a:rPr>
              <a:t>0</a:t>
            </a:r>
            <a:r>
              <a:rPr sz="1800" spc="-5" dirty="0" smtClean="0">
                <a:latin typeface="Candara"/>
                <a:cs typeface="Candara"/>
              </a:rPr>
              <a:t>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7821" y="1776984"/>
            <a:ext cx="5711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10" dirty="0" smtClean="0">
                <a:latin typeface="Candara"/>
                <a:cs typeface="Candara"/>
              </a:rPr>
              <a:t> 30</a:t>
            </a:r>
            <a:r>
              <a:rPr sz="1800" spc="5" dirty="0" smtClean="0">
                <a:latin typeface="Candara"/>
                <a:cs typeface="Candara"/>
              </a:rPr>
              <a:t>0</a:t>
            </a:r>
            <a:r>
              <a:rPr sz="1800" dirty="0" smtClean="0">
                <a:latin typeface="Candara"/>
                <a:cs typeface="Candara"/>
              </a:rPr>
              <a:t>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7801" y="3048000"/>
            <a:ext cx="3809999" cy="2039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endParaRPr lang="ru-RU" sz="1000" b="1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000" b="1" dirty="0" smtClean="0">
                <a:latin typeface="Candara"/>
                <a:cs typeface="Candara"/>
              </a:rPr>
              <a:t>    </a:t>
            </a: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endParaRPr lang="ru-RU" sz="1000" b="1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endParaRPr lang="ru-RU" sz="1000" b="1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       Прогноз       Прогноз</a:t>
            </a: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17 г.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г.</a:t>
            </a:r>
            <a:r>
              <a:rPr sz="1400" dirty="0" smtClean="0">
                <a:latin typeface="Times New Roman"/>
                <a:cs typeface="Times New Roman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2019 г.</a:t>
            </a: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3855" marR="130175" indent="-335280">
              <a:lnSpc>
                <a:spcPct val="102099"/>
              </a:lnSpc>
              <a:spcBef>
                <a:spcPts val="745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доходы на душу населения, рублей</a:t>
            </a:r>
          </a:p>
          <a:p>
            <a:pPr marL="363855" marR="130175" indent="-335280">
              <a:lnSpc>
                <a:spcPct val="102099"/>
              </a:lnSpc>
              <a:spcBef>
                <a:spcPts val="745"/>
              </a:spcBef>
            </a:pPr>
            <a:endParaRPr sz="1400" dirty="0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09700" y="5532120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9700" y="5067300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401459" y="4538817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6023" y="5257799"/>
            <a:ext cx="452627" cy="848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4123" y="5257800"/>
            <a:ext cx="374904" cy="844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00" y="5181600"/>
            <a:ext cx="381000" cy="920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2851" y="4396740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9700" y="6099047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1823" y="6099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20795" y="6099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41291" y="6099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5542" y="5987447"/>
            <a:ext cx="6076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15" dirty="0">
                <a:latin typeface="Candara"/>
                <a:cs typeface="Candara"/>
              </a:rPr>
              <a:t>5</a:t>
            </a:r>
            <a:r>
              <a:rPr sz="1800" spc="-5" dirty="0" smtClean="0">
                <a:latin typeface="Candara"/>
                <a:cs typeface="Candara"/>
              </a:rPr>
              <a:t>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9634" y="5419912"/>
            <a:ext cx="6343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latin typeface="Candara"/>
                <a:cs typeface="Candara"/>
              </a:rPr>
              <a:t>1</a:t>
            </a:r>
            <a:r>
              <a:rPr sz="1800" dirty="0" smtClean="0">
                <a:latin typeface="Candara"/>
                <a:cs typeface="Candara"/>
              </a:rPr>
              <a:t>0000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4145" y="4852376"/>
            <a:ext cx="6394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latin typeface="Candara"/>
                <a:cs typeface="Candara"/>
              </a:rPr>
              <a:t>15</a:t>
            </a:r>
            <a:r>
              <a:rPr sz="1800" dirty="0" smtClean="0">
                <a:latin typeface="Candara"/>
                <a:cs typeface="Candara"/>
              </a:rPr>
              <a:t>0</a:t>
            </a:r>
            <a:r>
              <a:rPr sz="1800" spc="-5" dirty="0" smtClean="0">
                <a:latin typeface="Candara"/>
                <a:cs typeface="Candara"/>
              </a:rPr>
              <a:t>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3477" y="4284817"/>
            <a:ext cx="6496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>
                <a:latin typeface="Candara"/>
                <a:cs typeface="Candara"/>
              </a:rPr>
              <a:t>2</a:t>
            </a:r>
            <a:r>
              <a:rPr sz="1800" spc="-5" dirty="0" smtClean="0">
                <a:latin typeface="Candara"/>
                <a:cs typeface="Candara"/>
              </a:rPr>
              <a:t>0000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47800" y="6172200"/>
            <a:ext cx="99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+mj-lt"/>
                <a:cs typeface="Times New Roman" pitchFamily="18" charset="0"/>
              </a:rPr>
              <a:t>Ожидаемое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38400" y="6172200"/>
            <a:ext cx="838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/>
          <p:nvPr/>
        </p:nvSpPr>
        <p:spPr>
          <a:xfrm flipV="1">
            <a:off x="5562600" y="5756670"/>
            <a:ext cx="3097917" cy="11073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 flipV="1">
            <a:off x="5562600" y="5447586"/>
            <a:ext cx="3118229" cy="115014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86400" y="5257800"/>
            <a:ext cx="3081655" cy="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9884" y="5889409"/>
            <a:ext cx="486155" cy="322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15000" y="4572000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99176" y="6202679"/>
            <a:ext cx="3081655" cy="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73595" y="62026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76388" y="62026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80703" y="62026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930704" y="4645125"/>
            <a:ext cx="68929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28411" y="4408406"/>
            <a:ext cx="483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90937" y="6091707"/>
            <a:ext cx="5067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Candara"/>
                <a:cs typeface="Candara"/>
              </a:rPr>
              <a:t>50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21417" y="5738079"/>
            <a:ext cx="387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latin typeface="Candara"/>
                <a:cs typeface="Candara"/>
              </a:rPr>
              <a:t>100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73523" y="5486400"/>
            <a:ext cx="4453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Candara"/>
                <a:cs typeface="Candara"/>
              </a:rPr>
              <a:t>150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05400" y="4876800"/>
            <a:ext cx="457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Candara"/>
                <a:cs typeface="Candara"/>
              </a:rPr>
              <a:t>250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62600" y="6248400"/>
            <a:ext cx="1219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</a:t>
            </a:r>
          </a:p>
          <a:p>
            <a:pPr marL="12700" algn="ctr">
              <a:lnSpc>
                <a:spcPct val="100000"/>
              </a:lnSpc>
            </a:pP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05600" y="6248400"/>
            <a:ext cx="76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626608" y="2798141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34226" y="1996494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943601" y="2209800"/>
            <a:ext cx="381000" cy="1130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81801" y="2133600"/>
            <a:ext cx="381000" cy="1207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70803" y="1635252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97651" y="3337560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78167" y="333756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84007" y="333756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91371" y="333756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5932682" y="2227579"/>
            <a:ext cx="62051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705600" y="1905001"/>
            <a:ext cx="1066800" cy="246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Lucida Console" pitchFamily="49" charset="0"/>
                <a:cs typeface="Times New Roman"/>
              </a:rPr>
              <a:t>89,8</a:t>
            </a:r>
            <a:endParaRPr sz="1400" b="1" dirty="0">
              <a:latin typeface="Lucida Console" pitchFamily="49" charset="0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21417" y="2605315"/>
            <a:ext cx="387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Candara"/>
                <a:cs typeface="Candara"/>
              </a:rPr>
              <a:t>5</a:t>
            </a:r>
            <a:r>
              <a:rPr sz="1800" dirty="0" smtClean="0">
                <a:latin typeface="Candara"/>
                <a:cs typeface="Candara"/>
              </a:rPr>
              <a:t>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073523" y="1863174"/>
            <a:ext cx="3987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>
                <a:latin typeface="Candara"/>
                <a:cs typeface="Candara"/>
              </a:rPr>
              <a:t>1</a:t>
            </a:r>
            <a:r>
              <a:rPr sz="1800" spc="-5" dirty="0" smtClean="0">
                <a:latin typeface="Candara"/>
                <a:cs typeface="Candara"/>
              </a:rPr>
              <a:t>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38801" y="3477833"/>
            <a:ext cx="99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 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05600" y="3505200"/>
            <a:ext cx="685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319135" y="6553200"/>
            <a:ext cx="824865" cy="304800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0"/>
                </a:lnTo>
                <a:lnTo>
                  <a:pt x="281937" y="7364"/>
                </a:lnTo>
                <a:lnTo>
                  <a:pt x="222788" y="16123"/>
                </a:lnTo>
                <a:lnTo>
                  <a:pt x="168772" y="27870"/>
                </a:lnTo>
                <a:lnTo>
                  <a:pt x="120738" y="42309"/>
                </a:lnTo>
                <a:lnTo>
                  <a:pt x="79535" y="59141"/>
                </a:lnTo>
                <a:lnTo>
                  <a:pt x="46011" y="78069"/>
                </a:lnTo>
                <a:lnTo>
                  <a:pt x="11980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5" y="190117"/>
                </a:lnTo>
                <a:lnTo>
                  <a:pt x="61760" y="220552"/>
                </a:lnTo>
                <a:lnTo>
                  <a:pt x="99230" y="238469"/>
                </a:lnTo>
                <a:lnTo>
                  <a:pt x="143954" y="254142"/>
                </a:lnTo>
                <a:lnTo>
                  <a:pt x="195085" y="267272"/>
                </a:lnTo>
                <a:lnTo>
                  <a:pt x="251774" y="277563"/>
                </a:lnTo>
                <a:lnTo>
                  <a:pt x="313172" y="284717"/>
                </a:lnTo>
                <a:lnTo>
                  <a:pt x="378430" y="288436"/>
                </a:lnTo>
                <a:lnTo>
                  <a:pt x="412241" y="288915"/>
                </a:lnTo>
                <a:lnTo>
                  <a:pt x="446040" y="288436"/>
                </a:lnTo>
                <a:lnTo>
                  <a:pt x="511274" y="284717"/>
                </a:lnTo>
                <a:lnTo>
                  <a:pt x="572652" y="277563"/>
                </a:lnTo>
                <a:lnTo>
                  <a:pt x="629323" y="267272"/>
                </a:lnTo>
                <a:lnTo>
                  <a:pt x="680439" y="254142"/>
                </a:lnTo>
                <a:lnTo>
                  <a:pt x="725152" y="238469"/>
                </a:lnTo>
                <a:lnTo>
                  <a:pt x="762613" y="220552"/>
                </a:lnTo>
                <a:lnTo>
                  <a:pt x="803350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50" y="98796"/>
                </a:lnTo>
                <a:lnTo>
                  <a:pt x="762613" y="68361"/>
                </a:lnTo>
                <a:lnTo>
                  <a:pt x="725152" y="50444"/>
                </a:lnTo>
                <a:lnTo>
                  <a:pt x="680439" y="34772"/>
                </a:lnTo>
                <a:lnTo>
                  <a:pt x="629323" y="21642"/>
                </a:lnTo>
                <a:lnTo>
                  <a:pt x="572652" y="11351"/>
                </a:lnTo>
                <a:lnTo>
                  <a:pt x="511274" y="4198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304519" y="6553200"/>
            <a:ext cx="839481" cy="304800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5" y="98796"/>
                </a:lnTo>
                <a:lnTo>
                  <a:pt x="61760" y="68361"/>
                </a:lnTo>
                <a:lnTo>
                  <a:pt x="99230" y="50444"/>
                </a:lnTo>
                <a:lnTo>
                  <a:pt x="143954" y="34772"/>
                </a:lnTo>
                <a:lnTo>
                  <a:pt x="195085" y="21642"/>
                </a:lnTo>
                <a:lnTo>
                  <a:pt x="251774" y="11351"/>
                </a:lnTo>
                <a:lnTo>
                  <a:pt x="313172" y="4198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8"/>
                </a:lnTo>
                <a:lnTo>
                  <a:pt x="572652" y="11351"/>
                </a:lnTo>
                <a:lnTo>
                  <a:pt x="629323" y="21642"/>
                </a:lnTo>
                <a:lnTo>
                  <a:pt x="680439" y="34772"/>
                </a:lnTo>
                <a:lnTo>
                  <a:pt x="725152" y="50444"/>
                </a:lnTo>
                <a:lnTo>
                  <a:pt x="762613" y="68361"/>
                </a:lnTo>
                <a:lnTo>
                  <a:pt x="803350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50" y="190117"/>
                </a:lnTo>
                <a:lnTo>
                  <a:pt x="762613" y="220552"/>
                </a:lnTo>
                <a:lnTo>
                  <a:pt x="725152" y="238469"/>
                </a:lnTo>
                <a:lnTo>
                  <a:pt x="680439" y="254142"/>
                </a:lnTo>
                <a:lnTo>
                  <a:pt x="629323" y="267272"/>
                </a:lnTo>
                <a:lnTo>
                  <a:pt x="572652" y="277563"/>
                </a:lnTo>
                <a:lnTo>
                  <a:pt x="511274" y="284717"/>
                </a:lnTo>
                <a:lnTo>
                  <a:pt x="446040" y="288436"/>
                </a:lnTo>
                <a:lnTo>
                  <a:pt x="412241" y="288915"/>
                </a:lnTo>
                <a:lnTo>
                  <a:pt x="378430" y="288436"/>
                </a:lnTo>
                <a:lnTo>
                  <a:pt x="313172" y="284717"/>
                </a:lnTo>
                <a:lnTo>
                  <a:pt x="251774" y="277563"/>
                </a:lnTo>
                <a:lnTo>
                  <a:pt x="195085" y="267272"/>
                </a:lnTo>
                <a:lnTo>
                  <a:pt x="143954" y="254142"/>
                </a:lnTo>
                <a:lnTo>
                  <a:pt x="99230" y="238469"/>
                </a:lnTo>
                <a:lnTo>
                  <a:pt x="61760" y="220552"/>
                </a:lnTo>
                <a:lnTo>
                  <a:pt x="21015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0916" y="150876"/>
            <a:ext cx="8261604" cy="89154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 algn="ctr">
              <a:lnSpc>
                <a:spcPct val="100000"/>
              </a:lnSpc>
            </a:pPr>
            <a:r>
              <a:rPr lang="ru-RU" sz="2500" spc="-55" dirty="0" smtClean="0"/>
              <a:t>К</a:t>
            </a:r>
            <a:r>
              <a:rPr lang="ru-RU" sz="2500" spc="-110" dirty="0" smtClean="0"/>
              <a:t>акова динамика прогнозных показателей социально – экономического развития района</a:t>
            </a:r>
            <a:endParaRPr sz="2500" dirty="0">
              <a:latin typeface="Times New Roman"/>
              <a:cs typeface="Times New Roman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562600" y="5029200"/>
            <a:ext cx="2926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object 69"/>
          <p:cNvSpPr txBox="1"/>
          <p:nvPr/>
        </p:nvSpPr>
        <p:spPr>
          <a:xfrm>
            <a:off x="5105400" y="5181600"/>
            <a:ext cx="4571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Candara"/>
                <a:cs typeface="Candara"/>
              </a:rPr>
              <a:t>200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881290" y="960070"/>
            <a:ext cx="363625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Отгружено товаров собственного производства,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работ,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(услуг)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собственными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силами, млн. руб.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257800" y="1269051"/>
            <a:ext cx="3470147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 (услуг) собственными силами в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расчете на 1 жителя</a:t>
            </a: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407162" y="4056647"/>
            <a:ext cx="3682098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 в основной капитал, млн. руб.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object 9"/>
          <p:cNvSpPr/>
          <p:nvPr/>
        </p:nvSpPr>
        <p:spPr>
          <a:xfrm>
            <a:off x="3276600" y="2057401"/>
            <a:ext cx="381000" cy="144779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"/>
          <p:cNvSpPr/>
          <p:nvPr/>
        </p:nvSpPr>
        <p:spPr>
          <a:xfrm>
            <a:off x="4038600" y="1981201"/>
            <a:ext cx="381000" cy="15240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2"/>
          <p:cNvSpPr/>
          <p:nvPr/>
        </p:nvSpPr>
        <p:spPr>
          <a:xfrm>
            <a:off x="3352800" y="4953000"/>
            <a:ext cx="381000" cy="1143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2"/>
          <p:cNvSpPr/>
          <p:nvPr/>
        </p:nvSpPr>
        <p:spPr>
          <a:xfrm>
            <a:off x="4114800" y="4724400"/>
            <a:ext cx="381001" cy="1371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80"/>
          <p:cNvSpPr/>
          <p:nvPr/>
        </p:nvSpPr>
        <p:spPr>
          <a:xfrm>
            <a:off x="7620000" y="2057400"/>
            <a:ext cx="381000" cy="1295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80"/>
          <p:cNvSpPr/>
          <p:nvPr/>
        </p:nvSpPr>
        <p:spPr>
          <a:xfrm>
            <a:off x="8458200" y="1905000"/>
            <a:ext cx="381000" cy="1435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56"/>
          <p:cNvSpPr/>
          <p:nvPr/>
        </p:nvSpPr>
        <p:spPr>
          <a:xfrm>
            <a:off x="7620000" y="4572000"/>
            <a:ext cx="457200" cy="16002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6"/>
          <p:cNvSpPr/>
          <p:nvPr/>
        </p:nvSpPr>
        <p:spPr>
          <a:xfrm>
            <a:off x="8382000" y="4495800"/>
            <a:ext cx="457200" cy="16764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TextBox 111"/>
          <p:cNvSpPr txBox="1"/>
          <p:nvPr/>
        </p:nvSpPr>
        <p:spPr>
          <a:xfrm>
            <a:off x="3200400" y="6172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2019 г.</a:t>
            </a:r>
          </a:p>
          <a:p>
            <a:endParaRPr lang="ru-RU" sz="12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4038600" y="36576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543800" y="6172200"/>
            <a:ext cx="105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05800" y="6172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91400" y="3429000"/>
            <a:ext cx="118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29600" y="3429000"/>
            <a:ext cx="133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38600" y="61722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47800" y="1981200"/>
            <a:ext cx="123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2426,8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62200" y="1828800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2549,1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24200" y="1752600"/>
            <a:ext cx="114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2698,8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86200" y="1676400"/>
            <a:ext cx="1372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2862,9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67400" y="1905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84,9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543800" y="1752600"/>
            <a:ext cx="773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95,2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82000" y="1600200"/>
            <a:ext cx="103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101,5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00200" y="4876800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14233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38400" y="4876800"/>
            <a:ext cx="95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14703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200400" y="4648200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15144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62401" y="4495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15598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91200" y="4419600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263,4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53200" y="4419600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278,1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543800" y="4267200"/>
            <a:ext cx="88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296,7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305800" y="4267200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316,1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943600" y="4876800"/>
            <a:ext cx="434339" cy="133045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5600" y="4724400"/>
            <a:ext cx="457199" cy="14828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14400" y="225459"/>
            <a:ext cx="10439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000" b="1" spc="-45" dirty="0" smtClean="0">
                <a:solidFill>
                  <a:schemeClr val="tx1"/>
                </a:solidFill>
              </a:rPr>
              <a:t>Каковы основные направления бюджетной и налоговой</a:t>
            </a:r>
            <a:br>
              <a:rPr lang="ru-RU" sz="2000" b="1" spc="-45" dirty="0" smtClean="0">
                <a:solidFill>
                  <a:schemeClr val="tx1"/>
                </a:solidFill>
              </a:rPr>
            </a:br>
            <a:r>
              <a:rPr lang="ru-RU" sz="2000" b="1" spc="-45" dirty="0" smtClean="0">
                <a:solidFill>
                  <a:schemeClr val="tx1"/>
                </a:solidFill>
              </a:rPr>
              <a:t> политики </a:t>
            </a:r>
            <a:r>
              <a:rPr lang="ru-RU" sz="2000" b="1" spc="-45" dirty="0" err="1" smtClean="0">
                <a:solidFill>
                  <a:schemeClr val="tx1"/>
                </a:solidFill>
              </a:rPr>
              <a:t>Починковского</a:t>
            </a:r>
            <a:r>
              <a:rPr lang="ru-RU" sz="2000" b="1" spc="-45" dirty="0" smtClean="0">
                <a:solidFill>
                  <a:schemeClr val="tx1"/>
                </a:solidFill>
              </a:rPr>
              <a:t> муниципального района  на 2018-2020 годы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 flipH="1">
            <a:off x="8405516" y="6456793"/>
            <a:ext cx="415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 smtClean="0"/>
              <a:t>12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1145405" y="1974180"/>
            <a:ext cx="4798195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515" y="3954968"/>
            <a:ext cx="7004058" cy="670869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0456" y="1168244"/>
            <a:ext cx="4115683" cy="621973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385" y="5655977"/>
            <a:ext cx="4043366" cy="965684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5632" y="2867263"/>
            <a:ext cx="5995736" cy="881681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/>
          <p:cNvSpPr/>
          <p:nvPr/>
        </p:nvSpPr>
        <p:spPr>
          <a:xfrm>
            <a:off x="732347" y="4820977"/>
            <a:ext cx="7872157" cy="41582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r>
              <a:rPr lang="ru-RU" sz="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Главные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 годы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9027" y="112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развитие налогового потенциала на территории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8493" y="2006460"/>
            <a:ext cx="4841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сбалансированности и устойчивости бюджетной  системы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9800" y="2825784"/>
            <a:ext cx="5867400" cy="91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55632" y="3961795"/>
            <a:ext cx="692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финансового контроля в управлении бюджетным процессом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8"/>
          <p:cNvSpPr/>
          <p:nvPr/>
        </p:nvSpPr>
        <p:spPr>
          <a:xfrm rot="5400000">
            <a:off x="2234753" y="5198251"/>
            <a:ext cx="491829" cy="50280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953000" y="5638800"/>
            <a:ext cx="3381718" cy="8617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дорожных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5638801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жизни населения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0" name="object 18"/>
          <p:cNvSpPr/>
          <p:nvPr/>
        </p:nvSpPr>
        <p:spPr>
          <a:xfrm rot="5400000">
            <a:off x="6628978" y="5256140"/>
            <a:ext cx="541729" cy="50305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04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304788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8093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35114" y="1762453"/>
            <a:ext cx="1600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b="1" spc="-2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436" y="321563"/>
            <a:ext cx="8263128" cy="103631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-381000" y="418727"/>
            <a:ext cx="990981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0470" marR="5080" indent="-2478405" algn="ctr">
              <a:lnSpc>
                <a:spcPct val="100000"/>
              </a:lnSpc>
            </a:pPr>
            <a:r>
              <a:rPr lang="ru-RU" sz="2500" b="1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Сколько доходов поступает в</a:t>
            </a:r>
          </a:p>
          <a:p>
            <a:pPr marL="2490470" marR="5080" indent="-2478405" algn="ctr">
              <a:lnSpc>
                <a:spcPct val="100000"/>
              </a:lnSpc>
            </a:pPr>
            <a:r>
              <a:rPr lang="ru-RU" sz="2500" b="1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консолидированный бюджет района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" y="5029200"/>
            <a:ext cx="19812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54" y="0"/>
                </a:lnTo>
                <a:lnTo>
                  <a:pt x="1453621" y="0"/>
                </a:lnTo>
                <a:lnTo>
                  <a:pt x="1800200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6400" y="5029200"/>
            <a:ext cx="19050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72" y="0"/>
                </a:lnTo>
                <a:lnTo>
                  <a:pt x="1453636" y="0"/>
                </a:lnTo>
                <a:lnTo>
                  <a:pt x="1800224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04519" y="6451555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71"/>
                </a:moveTo>
                <a:lnTo>
                  <a:pt x="21015" y="98809"/>
                </a:lnTo>
                <a:lnTo>
                  <a:pt x="61760" y="68372"/>
                </a:lnTo>
                <a:lnTo>
                  <a:pt x="99230" y="50453"/>
                </a:lnTo>
                <a:lnTo>
                  <a:pt x="143954" y="34778"/>
                </a:lnTo>
                <a:lnTo>
                  <a:pt x="195085" y="21646"/>
                </a:lnTo>
                <a:lnTo>
                  <a:pt x="251774" y="11354"/>
                </a:lnTo>
                <a:lnTo>
                  <a:pt x="313172" y="4199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9"/>
                </a:lnTo>
                <a:lnTo>
                  <a:pt x="572652" y="11354"/>
                </a:lnTo>
                <a:lnTo>
                  <a:pt x="629323" y="21646"/>
                </a:lnTo>
                <a:lnTo>
                  <a:pt x="680439" y="34778"/>
                </a:lnTo>
                <a:lnTo>
                  <a:pt x="725152" y="50453"/>
                </a:lnTo>
                <a:lnTo>
                  <a:pt x="762613" y="68372"/>
                </a:lnTo>
                <a:lnTo>
                  <a:pt x="803350" y="98809"/>
                </a:lnTo>
                <a:lnTo>
                  <a:pt x="822995" y="132623"/>
                </a:lnTo>
                <a:lnTo>
                  <a:pt x="824362" y="144471"/>
                </a:lnTo>
                <a:lnTo>
                  <a:pt x="822995" y="156319"/>
                </a:lnTo>
                <a:lnTo>
                  <a:pt x="803350" y="190132"/>
                </a:lnTo>
                <a:lnTo>
                  <a:pt x="762613" y="220566"/>
                </a:lnTo>
                <a:lnTo>
                  <a:pt x="725152" y="238484"/>
                </a:lnTo>
                <a:lnTo>
                  <a:pt x="680439" y="254156"/>
                </a:lnTo>
                <a:lnTo>
                  <a:pt x="629323" y="267287"/>
                </a:lnTo>
                <a:lnTo>
                  <a:pt x="572652" y="277577"/>
                </a:lnTo>
                <a:lnTo>
                  <a:pt x="511274" y="284731"/>
                </a:lnTo>
                <a:lnTo>
                  <a:pt x="446040" y="288451"/>
                </a:lnTo>
                <a:lnTo>
                  <a:pt x="412241" y="288929"/>
                </a:lnTo>
                <a:lnTo>
                  <a:pt x="378430" y="288451"/>
                </a:lnTo>
                <a:lnTo>
                  <a:pt x="313172" y="284731"/>
                </a:lnTo>
                <a:lnTo>
                  <a:pt x="251774" y="277577"/>
                </a:lnTo>
                <a:lnTo>
                  <a:pt x="195085" y="267287"/>
                </a:lnTo>
                <a:lnTo>
                  <a:pt x="143954" y="254156"/>
                </a:lnTo>
                <a:lnTo>
                  <a:pt x="99230" y="238484"/>
                </a:lnTo>
                <a:lnTo>
                  <a:pt x="61760" y="220566"/>
                </a:lnTo>
                <a:lnTo>
                  <a:pt x="21015" y="190132"/>
                </a:lnTo>
                <a:lnTo>
                  <a:pt x="1366" y="156319"/>
                </a:lnTo>
                <a:lnTo>
                  <a:pt x="0" y="144471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38"/>
          <p:cNvSpPr/>
          <p:nvPr/>
        </p:nvSpPr>
        <p:spPr>
          <a:xfrm>
            <a:off x="531480" y="1455046"/>
            <a:ext cx="1068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752163.0</a:t>
            </a:r>
          </a:p>
          <a:p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тыс</a:t>
            </a:r>
            <a:r>
              <a:rPr lang="ru-RU" sz="1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54102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26.3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1200" y="54102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27,5тыс.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75" y="1524000"/>
            <a:ext cx="3324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Блок-схема: магнитный диск 16"/>
          <p:cNvSpPr/>
          <p:nvPr/>
        </p:nvSpPr>
        <p:spPr>
          <a:xfrm>
            <a:off x="685800" y="2743200"/>
            <a:ext cx="914400" cy="1524000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2057400" y="2133600"/>
            <a:ext cx="838200" cy="2136648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7199" y="4267200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Ожидаемое 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057400" y="4267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 2018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599" y="1524000"/>
            <a:ext cx="1066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786584.8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5800" y="6400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3581400" y="2514600"/>
            <a:ext cx="914400" cy="1828800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магнитный диск 28"/>
          <p:cNvSpPr/>
          <p:nvPr/>
        </p:nvSpPr>
        <p:spPr>
          <a:xfrm>
            <a:off x="4800600" y="1905000"/>
            <a:ext cx="914400" cy="2517648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429000" y="160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779046,5 тыс. руб.</a:t>
            </a:r>
            <a:endParaRPr lang="ru-RU" sz="14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object 21"/>
          <p:cNvSpPr/>
          <p:nvPr/>
        </p:nvSpPr>
        <p:spPr>
          <a:xfrm>
            <a:off x="3276600" y="5029200"/>
            <a:ext cx="19812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54" y="0"/>
                </a:lnTo>
                <a:lnTo>
                  <a:pt x="1453621" y="0"/>
                </a:lnTo>
                <a:lnTo>
                  <a:pt x="1800200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800600" y="13716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850901,2 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5200" y="44196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2019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0" y="54864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27,3 тыс. руб.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21"/>
          <p:cNvSpPr/>
          <p:nvPr/>
        </p:nvSpPr>
        <p:spPr>
          <a:xfrm>
            <a:off x="4800600" y="5029200"/>
            <a:ext cx="19812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54" y="0"/>
                </a:lnTo>
                <a:lnTo>
                  <a:pt x="1453621" y="0"/>
                </a:lnTo>
                <a:lnTo>
                  <a:pt x="1800200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5257800" y="54102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29,8 тыс. руб.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6800" y="4419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 2020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815211" y="6035831"/>
            <a:ext cx="28915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8436871" cy="115999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9598" y="417581"/>
            <a:ext cx="811072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 smtClean="0">
                <a:solidFill>
                  <a:srgbClr val="FFFFFF"/>
                </a:solidFill>
                <a:latin typeface="+mj-lt"/>
                <a:cs typeface="Times New Roman"/>
              </a:rPr>
              <a:t>Сколько налоговых и неналоговых доходов 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 smtClean="0">
                <a:solidFill>
                  <a:srgbClr val="FFFFFF"/>
                </a:solidFill>
                <a:latin typeface="+mj-lt"/>
                <a:cs typeface="Times New Roman"/>
              </a:rPr>
              <a:t>поступает в консолидированный бюджет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ru-RU" sz="2000" b="1" spc="275" dirty="0" err="1" smtClean="0">
                <a:solidFill>
                  <a:srgbClr val="FFFFFF"/>
                </a:solidFill>
                <a:latin typeface="+mj-lt"/>
                <a:cs typeface="Times New Roman"/>
              </a:rPr>
              <a:t>Починковского</a:t>
            </a:r>
            <a:r>
              <a:rPr lang="ru-RU" sz="2000" b="1" spc="275" dirty="0" smtClean="0">
                <a:solidFill>
                  <a:srgbClr val="FFFFFF"/>
                </a:solidFill>
                <a:latin typeface="+mj-lt"/>
                <a:cs typeface="Times New Roman"/>
              </a:rPr>
              <a:t> муниципального района</a:t>
            </a:r>
            <a:endParaRPr sz="2000" b="1" dirty="0">
              <a:latin typeface="+mj-lt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0"/>
                </a:lnTo>
                <a:lnTo>
                  <a:pt x="281937" y="7364"/>
                </a:lnTo>
                <a:lnTo>
                  <a:pt x="222788" y="16124"/>
                </a:lnTo>
                <a:lnTo>
                  <a:pt x="168772" y="27871"/>
                </a:lnTo>
                <a:lnTo>
                  <a:pt x="120738" y="42310"/>
                </a:lnTo>
                <a:lnTo>
                  <a:pt x="79535" y="59142"/>
                </a:lnTo>
                <a:lnTo>
                  <a:pt x="46011" y="78070"/>
                </a:lnTo>
                <a:lnTo>
                  <a:pt x="11980" y="109742"/>
                </a:lnTo>
                <a:lnTo>
                  <a:pt x="0" y="144456"/>
                </a:lnTo>
                <a:lnTo>
                  <a:pt x="1366" y="156305"/>
                </a:lnTo>
                <a:lnTo>
                  <a:pt x="21015" y="190119"/>
                </a:lnTo>
                <a:lnTo>
                  <a:pt x="61760" y="220556"/>
                </a:lnTo>
                <a:lnTo>
                  <a:pt x="99230" y="238475"/>
                </a:lnTo>
                <a:lnTo>
                  <a:pt x="143954" y="254150"/>
                </a:lnTo>
                <a:lnTo>
                  <a:pt x="195085" y="267282"/>
                </a:lnTo>
                <a:lnTo>
                  <a:pt x="251774" y="277574"/>
                </a:lnTo>
                <a:lnTo>
                  <a:pt x="313172" y="284729"/>
                </a:lnTo>
                <a:lnTo>
                  <a:pt x="378430" y="288449"/>
                </a:lnTo>
                <a:lnTo>
                  <a:pt x="412241" y="288928"/>
                </a:lnTo>
                <a:lnTo>
                  <a:pt x="446040" y="288449"/>
                </a:lnTo>
                <a:lnTo>
                  <a:pt x="511274" y="284729"/>
                </a:lnTo>
                <a:lnTo>
                  <a:pt x="572652" y="277574"/>
                </a:lnTo>
                <a:lnTo>
                  <a:pt x="629323" y="267282"/>
                </a:lnTo>
                <a:lnTo>
                  <a:pt x="680439" y="254150"/>
                </a:lnTo>
                <a:lnTo>
                  <a:pt x="725152" y="238475"/>
                </a:lnTo>
                <a:lnTo>
                  <a:pt x="762613" y="220556"/>
                </a:lnTo>
                <a:lnTo>
                  <a:pt x="803350" y="190119"/>
                </a:lnTo>
                <a:lnTo>
                  <a:pt x="822995" y="156305"/>
                </a:lnTo>
                <a:lnTo>
                  <a:pt x="824362" y="144456"/>
                </a:lnTo>
                <a:lnTo>
                  <a:pt x="822995" y="132609"/>
                </a:lnTo>
                <a:lnTo>
                  <a:pt x="803350" y="98797"/>
                </a:lnTo>
                <a:lnTo>
                  <a:pt x="762613" y="68363"/>
                </a:lnTo>
                <a:lnTo>
                  <a:pt x="725152" y="50445"/>
                </a:lnTo>
                <a:lnTo>
                  <a:pt x="680439" y="34773"/>
                </a:lnTo>
                <a:lnTo>
                  <a:pt x="629323" y="21642"/>
                </a:lnTo>
                <a:lnTo>
                  <a:pt x="572652" y="11352"/>
                </a:lnTo>
                <a:lnTo>
                  <a:pt x="511274" y="4198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6"/>
                </a:moveTo>
                <a:lnTo>
                  <a:pt x="21015" y="98797"/>
                </a:lnTo>
                <a:lnTo>
                  <a:pt x="61760" y="68363"/>
                </a:lnTo>
                <a:lnTo>
                  <a:pt x="99230" y="50445"/>
                </a:lnTo>
                <a:lnTo>
                  <a:pt x="143954" y="34773"/>
                </a:lnTo>
                <a:lnTo>
                  <a:pt x="195085" y="21642"/>
                </a:lnTo>
                <a:lnTo>
                  <a:pt x="251774" y="11352"/>
                </a:lnTo>
                <a:lnTo>
                  <a:pt x="313172" y="4198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8"/>
                </a:lnTo>
                <a:lnTo>
                  <a:pt x="572652" y="11352"/>
                </a:lnTo>
                <a:lnTo>
                  <a:pt x="629323" y="21642"/>
                </a:lnTo>
                <a:lnTo>
                  <a:pt x="680439" y="34773"/>
                </a:lnTo>
                <a:lnTo>
                  <a:pt x="725152" y="50445"/>
                </a:lnTo>
                <a:lnTo>
                  <a:pt x="762613" y="68363"/>
                </a:lnTo>
                <a:lnTo>
                  <a:pt x="803350" y="98797"/>
                </a:lnTo>
                <a:lnTo>
                  <a:pt x="822995" y="132609"/>
                </a:lnTo>
                <a:lnTo>
                  <a:pt x="824362" y="144456"/>
                </a:lnTo>
                <a:lnTo>
                  <a:pt x="822995" y="156305"/>
                </a:lnTo>
                <a:lnTo>
                  <a:pt x="803350" y="190119"/>
                </a:lnTo>
                <a:lnTo>
                  <a:pt x="762613" y="220556"/>
                </a:lnTo>
                <a:lnTo>
                  <a:pt x="725152" y="238475"/>
                </a:lnTo>
                <a:lnTo>
                  <a:pt x="680439" y="254150"/>
                </a:lnTo>
                <a:lnTo>
                  <a:pt x="629323" y="267282"/>
                </a:lnTo>
                <a:lnTo>
                  <a:pt x="572652" y="277574"/>
                </a:lnTo>
                <a:lnTo>
                  <a:pt x="511274" y="284729"/>
                </a:lnTo>
                <a:lnTo>
                  <a:pt x="446040" y="288449"/>
                </a:lnTo>
                <a:lnTo>
                  <a:pt x="412241" y="288928"/>
                </a:lnTo>
                <a:lnTo>
                  <a:pt x="378430" y="288449"/>
                </a:lnTo>
                <a:lnTo>
                  <a:pt x="313172" y="284729"/>
                </a:lnTo>
                <a:lnTo>
                  <a:pt x="251774" y="277574"/>
                </a:lnTo>
                <a:lnTo>
                  <a:pt x="195085" y="267282"/>
                </a:lnTo>
                <a:lnTo>
                  <a:pt x="143954" y="254150"/>
                </a:lnTo>
                <a:lnTo>
                  <a:pt x="99230" y="238475"/>
                </a:lnTo>
                <a:lnTo>
                  <a:pt x="61760" y="220556"/>
                </a:lnTo>
                <a:lnTo>
                  <a:pt x="21015" y="190119"/>
                </a:lnTo>
                <a:lnTo>
                  <a:pt x="1366" y="156305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34009" y="6366522"/>
            <a:ext cx="5166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800" b="1" spc="-10" dirty="0" smtClean="0">
              <a:solidFill>
                <a:srgbClr val="1F487C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71732" y="1716498"/>
            <a:ext cx="1103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b="1" dirty="0"/>
          </a:p>
        </p:txBody>
      </p:sp>
      <p:pic>
        <p:nvPicPr>
          <p:cNvPr id="33" name="Рисунок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228600" y="17526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7200" y="4876800"/>
            <a:ext cx="2294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95" dirty="0" smtClean="0">
                <a:latin typeface="Times New Roman"/>
                <a:cs typeface="Times New Roman"/>
              </a:rPr>
              <a:t>Бюджет</a:t>
            </a:r>
            <a:r>
              <a:rPr sz="1800" b="1" dirty="0" smtClean="0">
                <a:latin typeface="Times New Roman"/>
                <a:cs typeface="Times New Roman"/>
              </a:rPr>
              <a:t> 201</a:t>
            </a:r>
            <a:r>
              <a:rPr lang="ru-RU" sz="1800" b="1" dirty="0" smtClean="0">
                <a:latin typeface="Times New Roman"/>
                <a:cs typeface="Times New Roman"/>
              </a:rPr>
              <a:t>7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3200" y="4800600"/>
            <a:ext cx="464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215" dirty="0">
                <a:latin typeface="Times New Roman"/>
                <a:cs typeface="Times New Roman"/>
              </a:rPr>
              <a:t> </a:t>
            </a:r>
            <a:r>
              <a:rPr lang="ru-RU" b="1" spc="95" dirty="0" smtClean="0">
                <a:latin typeface="Times New Roman"/>
                <a:cs typeface="Times New Roman"/>
              </a:rPr>
              <a:t>Прогноз 2018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2600" y="1600200"/>
            <a:ext cx="8420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86483" y="5853684"/>
            <a:ext cx="121920" cy="121919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43838" y="5799980"/>
            <a:ext cx="9231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Доходы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20796" y="5853684"/>
            <a:ext cx="120396" cy="12191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78151" y="5799980"/>
            <a:ext cx="8362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35" dirty="0" smtClean="0">
                <a:latin typeface="Times New Roman"/>
                <a:cs typeface="Times New Roman"/>
              </a:rPr>
              <a:t>Расходы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0436" y="321563"/>
            <a:ext cx="8263128" cy="819912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759432"/>
          </a:xfrm>
          <a:prstGeom prst="rect">
            <a:avLst/>
          </a:prstGeom>
        </p:spPr>
        <p:txBody>
          <a:bodyPr vert="horz" wrap="square" lIns="0" tIns="340607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lang="ru-RU" sz="2700" spc="-40" dirty="0" smtClean="0"/>
              <a:t>Каковы основные параметры районного бюджета</a:t>
            </a:r>
            <a:endParaRPr sz="2700" dirty="0"/>
          </a:p>
        </p:txBody>
      </p:sp>
      <p:sp>
        <p:nvSpPr>
          <p:cNvPr id="32" name="object 32"/>
          <p:cNvSpPr/>
          <p:nvPr/>
        </p:nvSpPr>
        <p:spPr>
          <a:xfrm>
            <a:off x="8272912" y="637033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412120" y="0"/>
                </a:moveTo>
                <a:lnTo>
                  <a:pt x="345275" y="1891"/>
                </a:lnTo>
                <a:lnTo>
                  <a:pt x="281863" y="7365"/>
                </a:lnTo>
                <a:lnTo>
                  <a:pt x="222733" y="16126"/>
                </a:lnTo>
                <a:lnTo>
                  <a:pt x="168733" y="27875"/>
                </a:lnTo>
                <a:lnTo>
                  <a:pt x="120712" y="42315"/>
                </a:lnTo>
                <a:lnTo>
                  <a:pt x="79519" y="59147"/>
                </a:lnTo>
                <a:lnTo>
                  <a:pt x="46002" y="78075"/>
                </a:lnTo>
                <a:lnTo>
                  <a:pt x="11978" y="109746"/>
                </a:lnTo>
                <a:lnTo>
                  <a:pt x="0" y="144456"/>
                </a:lnTo>
                <a:lnTo>
                  <a:pt x="1366" y="156306"/>
                </a:lnTo>
                <a:lnTo>
                  <a:pt x="21011" y="190124"/>
                </a:lnTo>
                <a:lnTo>
                  <a:pt x="61748" y="220561"/>
                </a:lnTo>
                <a:lnTo>
                  <a:pt x="99209" y="238480"/>
                </a:lnTo>
                <a:lnTo>
                  <a:pt x="143922" y="254154"/>
                </a:lnTo>
                <a:lnTo>
                  <a:pt x="195038" y="267285"/>
                </a:lnTo>
                <a:lnTo>
                  <a:pt x="251710" y="277576"/>
                </a:lnTo>
                <a:lnTo>
                  <a:pt x="313087" y="284730"/>
                </a:lnTo>
                <a:lnTo>
                  <a:pt x="378321" y="288449"/>
                </a:lnTo>
                <a:lnTo>
                  <a:pt x="412120" y="288928"/>
                </a:lnTo>
                <a:lnTo>
                  <a:pt x="445914" y="288449"/>
                </a:lnTo>
                <a:lnTo>
                  <a:pt x="511143" y="284730"/>
                </a:lnTo>
                <a:lnTo>
                  <a:pt x="572517" y="277576"/>
                </a:lnTo>
                <a:lnTo>
                  <a:pt x="629187" y="267285"/>
                </a:lnTo>
                <a:lnTo>
                  <a:pt x="680305" y="254154"/>
                </a:lnTo>
                <a:lnTo>
                  <a:pt x="725020" y="238480"/>
                </a:lnTo>
                <a:lnTo>
                  <a:pt x="762484" y="220561"/>
                </a:lnTo>
                <a:lnTo>
                  <a:pt x="803225" y="190124"/>
                </a:lnTo>
                <a:lnTo>
                  <a:pt x="822873" y="156306"/>
                </a:lnTo>
                <a:lnTo>
                  <a:pt x="824240" y="144456"/>
                </a:lnTo>
                <a:lnTo>
                  <a:pt x="822873" y="132610"/>
                </a:lnTo>
                <a:lnTo>
                  <a:pt x="803225" y="98802"/>
                </a:lnTo>
                <a:lnTo>
                  <a:pt x="762484" y="68368"/>
                </a:lnTo>
                <a:lnTo>
                  <a:pt x="725020" y="50450"/>
                </a:lnTo>
                <a:lnTo>
                  <a:pt x="680305" y="34777"/>
                </a:lnTo>
                <a:lnTo>
                  <a:pt x="629187" y="21645"/>
                </a:lnTo>
                <a:lnTo>
                  <a:pt x="572517" y="11353"/>
                </a:lnTo>
                <a:lnTo>
                  <a:pt x="511143" y="4198"/>
                </a:lnTo>
                <a:lnTo>
                  <a:pt x="445914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72912" y="637033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0" y="144456"/>
                </a:moveTo>
                <a:lnTo>
                  <a:pt x="21011" y="98802"/>
                </a:lnTo>
                <a:lnTo>
                  <a:pt x="61748" y="68368"/>
                </a:lnTo>
                <a:lnTo>
                  <a:pt x="99209" y="50450"/>
                </a:lnTo>
                <a:lnTo>
                  <a:pt x="143922" y="34777"/>
                </a:lnTo>
                <a:lnTo>
                  <a:pt x="195038" y="21645"/>
                </a:lnTo>
                <a:lnTo>
                  <a:pt x="251710" y="11353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14" y="478"/>
                </a:lnTo>
                <a:lnTo>
                  <a:pt x="511143" y="4198"/>
                </a:lnTo>
                <a:lnTo>
                  <a:pt x="572517" y="11353"/>
                </a:lnTo>
                <a:lnTo>
                  <a:pt x="629187" y="21645"/>
                </a:lnTo>
                <a:lnTo>
                  <a:pt x="680305" y="34777"/>
                </a:lnTo>
                <a:lnTo>
                  <a:pt x="725020" y="50450"/>
                </a:lnTo>
                <a:lnTo>
                  <a:pt x="762484" y="68368"/>
                </a:lnTo>
                <a:lnTo>
                  <a:pt x="803225" y="98802"/>
                </a:lnTo>
                <a:lnTo>
                  <a:pt x="822873" y="132610"/>
                </a:lnTo>
                <a:lnTo>
                  <a:pt x="824240" y="144456"/>
                </a:lnTo>
                <a:lnTo>
                  <a:pt x="822873" y="156306"/>
                </a:lnTo>
                <a:lnTo>
                  <a:pt x="803225" y="190124"/>
                </a:lnTo>
                <a:lnTo>
                  <a:pt x="762484" y="220561"/>
                </a:lnTo>
                <a:lnTo>
                  <a:pt x="725020" y="238480"/>
                </a:lnTo>
                <a:lnTo>
                  <a:pt x="680305" y="254154"/>
                </a:lnTo>
                <a:lnTo>
                  <a:pt x="629187" y="267285"/>
                </a:lnTo>
                <a:lnTo>
                  <a:pt x="572517" y="277576"/>
                </a:lnTo>
                <a:lnTo>
                  <a:pt x="511143" y="284730"/>
                </a:lnTo>
                <a:lnTo>
                  <a:pt x="445914" y="288449"/>
                </a:lnTo>
                <a:lnTo>
                  <a:pt x="412120" y="288928"/>
                </a:lnTo>
                <a:lnTo>
                  <a:pt x="378321" y="288449"/>
                </a:lnTo>
                <a:lnTo>
                  <a:pt x="313087" y="284730"/>
                </a:lnTo>
                <a:lnTo>
                  <a:pt x="251710" y="277576"/>
                </a:lnTo>
                <a:lnTo>
                  <a:pt x="195038" y="267285"/>
                </a:lnTo>
                <a:lnTo>
                  <a:pt x="143922" y="254154"/>
                </a:lnTo>
                <a:lnTo>
                  <a:pt x="99209" y="238480"/>
                </a:lnTo>
                <a:lnTo>
                  <a:pt x="61748" y="220561"/>
                </a:lnTo>
                <a:lnTo>
                  <a:pt x="21011" y="190124"/>
                </a:lnTo>
                <a:lnTo>
                  <a:pt x="1366" y="156306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Прямоугольник 36"/>
          <p:cNvSpPr/>
          <p:nvPr/>
        </p:nvSpPr>
        <p:spPr>
          <a:xfrm>
            <a:off x="545173" y="1227838"/>
            <a:ext cx="110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руб.</a:t>
            </a:r>
            <a:endParaRPr lang="ru-RU" dirty="0"/>
          </a:p>
        </p:txBody>
      </p:sp>
      <p:sp>
        <p:nvSpPr>
          <p:cNvPr id="21" name="object 25"/>
          <p:cNvSpPr/>
          <p:nvPr/>
        </p:nvSpPr>
        <p:spPr>
          <a:xfrm>
            <a:off x="4800600" y="5867400"/>
            <a:ext cx="120396" cy="12191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105400" y="5715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533400" y="2667000"/>
            <a:ext cx="533400" cy="1597152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295400" y="2438400"/>
            <a:ext cx="533400" cy="182575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1981200" y="4114800"/>
            <a:ext cx="533400" cy="228600"/>
          </a:xfrm>
          <a:prstGeom prst="cub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3048000" y="2057400"/>
            <a:ext cx="457200" cy="2286000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3810000" y="2057400"/>
            <a:ext cx="457200" cy="22860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81000" y="198120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680618,9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47800" y="1828800"/>
            <a:ext cx="174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686418,9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1676400"/>
            <a:ext cx="15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759460,6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5410200" y="2209800"/>
            <a:ext cx="457200" cy="2130552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уб 37"/>
          <p:cNvSpPr/>
          <p:nvPr/>
        </p:nvSpPr>
        <p:spPr>
          <a:xfrm>
            <a:off x="6096000" y="2209800"/>
            <a:ext cx="457200" cy="21336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7467600" y="1600200"/>
            <a:ext cx="457200" cy="2819400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уб 45"/>
          <p:cNvSpPr/>
          <p:nvPr/>
        </p:nvSpPr>
        <p:spPr>
          <a:xfrm>
            <a:off x="8229600" y="1600200"/>
            <a:ext cx="457200" cy="28194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029200" y="4800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2019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39000" y="4724400"/>
            <a:ext cx="24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3505200"/>
            <a:ext cx="120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-5800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43200" y="1676400"/>
            <a:ext cx="158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759460,6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54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739614,4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739614,4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10400" y="12192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813826,5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72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813826,5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82" y="306280"/>
            <a:ext cx="8397240" cy="96316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36" y="461326"/>
            <a:ext cx="789686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5080" indent="-480695" algn="ctr">
              <a:lnSpc>
                <a:spcPts val="2700"/>
              </a:lnSpc>
              <a:tabLst>
                <a:tab pos="1485265" algn="l"/>
                <a:tab pos="3538220" algn="l"/>
              </a:tabLst>
            </a:pP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Из каких поступлений формируются доходы районного бюджета в 2017 -2020 годах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7400" y="2819400"/>
            <a:ext cx="2667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Прогноз </a:t>
            </a:r>
            <a:r>
              <a:rPr sz="1200" b="1" dirty="0" smtClean="0">
                <a:latin typeface="Times New Roman"/>
                <a:cs typeface="Times New Roman"/>
              </a:rPr>
              <a:t>201</a:t>
            </a:r>
            <a:r>
              <a:rPr lang="ru-RU" sz="1200" b="1" dirty="0" smtClean="0">
                <a:latin typeface="Times New Roman"/>
                <a:cs typeface="Times New Roman"/>
              </a:rPr>
              <a:t>8 год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68705" y="636652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412120" y="0"/>
                </a:moveTo>
                <a:lnTo>
                  <a:pt x="345282" y="1890"/>
                </a:lnTo>
                <a:lnTo>
                  <a:pt x="281875" y="7364"/>
                </a:lnTo>
                <a:lnTo>
                  <a:pt x="222746" y="16124"/>
                </a:lnTo>
                <a:lnTo>
                  <a:pt x="168746" y="27871"/>
                </a:lnTo>
                <a:lnTo>
                  <a:pt x="120723" y="42310"/>
                </a:lnTo>
                <a:lnTo>
                  <a:pt x="79527" y="59142"/>
                </a:lnTo>
                <a:lnTo>
                  <a:pt x="46008" y="78070"/>
                </a:lnTo>
                <a:lnTo>
                  <a:pt x="11979" y="109742"/>
                </a:lnTo>
                <a:lnTo>
                  <a:pt x="0" y="144456"/>
                </a:lnTo>
                <a:lnTo>
                  <a:pt x="1366" y="156305"/>
                </a:lnTo>
                <a:lnTo>
                  <a:pt x="21014" y="190119"/>
                </a:lnTo>
                <a:lnTo>
                  <a:pt x="61755" y="220556"/>
                </a:lnTo>
                <a:lnTo>
                  <a:pt x="99219" y="238475"/>
                </a:lnTo>
                <a:lnTo>
                  <a:pt x="143934" y="254150"/>
                </a:lnTo>
                <a:lnTo>
                  <a:pt x="195052" y="267282"/>
                </a:lnTo>
                <a:lnTo>
                  <a:pt x="251722" y="277574"/>
                </a:lnTo>
                <a:lnTo>
                  <a:pt x="313097" y="284729"/>
                </a:lnTo>
                <a:lnTo>
                  <a:pt x="378325" y="288449"/>
                </a:lnTo>
                <a:lnTo>
                  <a:pt x="412120" y="288928"/>
                </a:lnTo>
                <a:lnTo>
                  <a:pt x="445918" y="288449"/>
                </a:lnTo>
                <a:lnTo>
                  <a:pt x="511152" y="284729"/>
                </a:lnTo>
                <a:lnTo>
                  <a:pt x="572530" y="277574"/>
                </a:lnTo>
                <a:lnTo>
                  <a:pt x="629201" y="267282"/>
                </a:lnTo>
                <a:lnTo>
                  <a:pt x="680317" y="254150"/>
                </a:lnTo>
                <a:lnTo>
                  <a:pt x="725030" y="238475"/>
                </a:lnTo>
                <a:lnTo>
                  <a:pt x="762491" y="220556"/>
                </a:lnTo>
                <a:lnTo>
                  <a:pt x="803228" y="190119"/>
                </a:lnTo>
                <a:lnTo>
                  <a:pt x="822873" y="156305"/>
                </a:lnTo>
                <a:lnTo>
                  <a:pt x="824240" y="144456"/>
                </a:lnTo>
                <a:lnTo>
                  <a:pt x="822873" y="132609"/>
                </a:lnTo>
                <a:lnTo>
                  <a:pt x="803228" y="98797"/>
                </a:lnTo>
                <a:lnTo>
                  <a:pt x="762491" y="68363"/>
                </a:lnTo>
                <a:lnTo>
                  <a:pt x="725030" y="50445"/>
                </a:lnTo>
                <a:lnTo>
                  <a:pt x="680317" y="34773"/>
                </a:lnTo>
                <a:lnTo>
                  <a:pt x="629201" y="21642"/>
                </a:lnTo>
                <a:lnTo>
                  <a:pt x="572530" y="11352"/>
                </a:lnTo>
                <a:lnTo>
                  <a:pt x="511152" y="4198"/>
                </a:lnTo>
                <a:lnTo>
                  <a:pt x="445918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68705" y="636652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0" y="144456"/>
                </a:moveTo>
                <a:lnTo>
                  <a:pt x="21014" y="98797"/>
                </a:lnTo>
                <a:lnTo>
                  <a:pt x="61755" y="68363"/>
                </a:lnTo>
                <a:lnTo>
                  <a:pt x="99219" y="50445"/>
                </a:lnTo>
                <a:lnTo>
                  <a:pt x="143934" y="34773"/>
                </a:lnTo>
                <a:lnTo>
                  <a:pt x="195052" y="21642"/>
                </a:lnTo>
                <a:lnTo>
                  <a:pt x="251722" y="11352"/>
                </a:lnTo>
                <a:lnTo>
                  <a:pt x="313097" y="4198"/>
                </a:lnTo>
                <a:lnTo>
                  <a:pt x="378325" y="478"/>
                </a:lnTo>
                <a:lnTo>
                  <a:pt x="412120" y="0"/>
                </a:lnTo>
                <a:lnTo>
                  <a:pt x="445918" y="478"/>
                </a:lnTo>
                <a:lnTo>
                  <a:pt x="511152" y="4198"/>
                </a:lnTo>
                <a:lnTo>
                  <a:pt x="572530" y="11352"/>
                </a:lnTo>
                <a:lnTo>
                  <a:pt x="629201" y="21642"/>
                </a:lnTo>
                <a:lnTo>
                  <a:pt x="680317" y="34773"/>
                </a:lnTo>
                <a:lnTo>
                  <a:pt x="725030" y="50445"/>
                </a:lnTo>
                <a:lnTo>
                  <a:pt x="762491" y="68363"/>
                </a:lnTo>
                <a:lnTo>
                  <a:pt x="803228" y="98797"/>
                </a:lnTo>
                <a:lnTo>
                  <a:pt x="822873" y="132609"/>
                </a:lnTo>
                <a:lnTo>
                  <a:pt x="824240" y="144456"/>
                </a:lnTo>
                <a:lnTo>
                  <a:pt x="822873" y="156305"/>
                </a:lnTo>
                <a:lnTo>
                  <a:pt x="803228" y="190119"/>
                </a:lnTo>
                <a:lnTo>
                  <a:pt x="762491" y="220556"/>
                </a:lnTo>
                <a:lnTo>
                  <a:pt x="725030" y="238475"/>
                </a:lnTo>
                <a:lnTo>
                  <a:pt x="680317" y="254150"/>
                </a:lnTo>
                <a:lnTo>
                  <a:pt x="629201" y="267282"/>
                </a:lnTo>
                <a:lnTo>
                  <a:pt x="572530" y="277574"/>
                </a:lnTo>
                <a:lnTo>
                  <a:pt x="511152" y="284729"/>
                </a:lnTo>
                <a:lnTo>
                  <a:pt x="445918" y="288449"/>
                </a:lnTo>
                <a:lnTo>
                  <a:pt x="412120" y="288928"/>
                </a:lnTo>
                <a:lnTo>
                  <a:pt x="378325" y="288449"/>
                </a:lnTo>
                <a:lnTo>
                  <a:pt x="313097" y="284729"/>
                </a:lnTo>
                <a:lnTo>
                  <a:pt x="251722" y="277574"/>
                </a:lnTo>
                <a:lnTo>
                  <a:pt x="195052" y="267282"/>
                </a:lnTo>
                <a:lnTo>
                  <a:pt x="143934" y="254150"/>
                </a:lnTo>
                <a:lnTo>
                  <a:pt x="99219" y="238475"/>
                </a:lnTo>
                <a:lnTo>
                  <a:pt x="61755" y="220556"/>
                </a:lnTo>
                <a:lnTo>
                  <a:pt x="21014" y="190119"/>
                </a:lnTo>
                <a:lnTo>
                  <a:pt x="1366" y="156305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609600" y="1447800"/>
          <a:ext cx="37338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5334000" y="1447800"/>
          <a:ext cx="29718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43000" y="2819400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290">
              <a:lnSpc>
                <a:spcPct val="100000"/>
              </a:lnSpc>
              <a:spcBef>
                <a:spcPts val="135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Ожидаемое 2017</a:t>
            </a:r>
            <a:r>
              <a:rPr lang="ru-RU" sz="1200" b="1" spc="-10" dirty="0" smtClean="0">
                <a:latin typeface="Times New Roman"/>
                <a:cs typeface="Times New Roman"/>
              </a:rPr>
              <a:t> год</a:t>
            </a:r>
            <a:endParaRPr lang="ru-RU" sz="1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85800" y="3352800"/>
          <a:ext cx="3581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419600" y="3276600"/>
          <a:ext cx="4038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38200" y="5638800"/>
            <a:ext cx="1524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5943600"/>
            <a:ext cx="1524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62484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71600" y="55626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867401"/>
            <a:ext cx="2057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6172200"/>
            <a:ext cx="219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0436" y="321563"/>
            <a:ext cx="8397240" cy="96316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941424"/>
          </a:xfrm>
          <a:prstGeom prst="rect">
            <a:avLst/>
          </a:prstGeom>
        </p:spPr>
        <p:txBody>
          <a:bodyPr vert="horz" wrap="square" lIns="0" tIns="246519" rIns="0" bIns="0" rtlCol="0">
            <a:spAutoFit/>
          </a:bodyPr>
          <a:lstStyle/>
          <a:p>
            <a:pPr marL="2856865" marR="5080" indent="-2644775">
              <a:lnSpc>
                <a:spcPts val="2700"/>
              </a:lnSpc>
            </a:pPr>
            <a:r>
              <a:rPr lang="ru-RU" sz="2500" b="1" spc="-55" dirty="0" smtClean="0">
                <a:solidFill>
                  <a:schemeClr val="bg1"/>
                </a:solidFill>
              </a:rPr>
              <a:t>Какие основные налоги поступят в районный бюджет в 2017-2020 годах</a:t>
            </a:r>
            <a:endParaRPr sz="25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4519" y="6451293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1"/>
                </a:lnTo>
                <a:lnTo>
                  <a:pt x="281937" y="7365"/>
                </a:lnTo>
                <a:lnTo>
                  <a:pt x="222788" y="16126"/>
                </a:lnTo>
                <a:lnTo>
                  <a:pt x="168772" y="27875"/>
                </a:lnTo>
                <a:lnTo>
                  <a:pt x="120738" y="42315"/>
                </a:lnTo>
                <a:lnTo>
                  <a:pt x="79535" y="59148"/>
                </a:lnTo>
                <a:lnTo>
                  <a:pt x="46011" y="78076"/>
                </a:lnTo>
                <a:lnTo>
                  <a:pt x="11980" y="109747"/>
                </a:lnTo>
                <a:lnTo>
                  <a:pt x="0" y="144459"/>
                </a:lnTo>
                <a:lnTo>
                  <a:pt x="1366" y="156309"/>
                </a:lnTo>
                <a:lnTo>
                  <a:pt x="21015" y="190126"/>
                </a:lnTo>
                <a:lnTo>
                  <a:pt x="61760" y="220563"/>
                </a:lnTo>
                <a:lnTo>
                  <a:pt x="99230" y="238482"/>
                </a:lnTo>
                <a:lnTo>
                  <a:pt x="143954" y="254155"/>
                </a:lnTo>
                <a:lnTo>
                  <a:pt x="195085" y="267286"/>
                </a:lnTo>
                <a:lnTo>
                  <a:pt x="251774" y="277578"/>
                </a:lnTo>
                <a:lnTo>
                  <a:pt x="313172" y="284731"/>
                </a:lnTo>
                <a:lnTo>
                  <a:pt x="378430" y="288451"/>
                </a:lnTo>
                <a:lnTo>
                  <a:pt x="412241" y="288930"/>
                </a:lnTo>
                <a:lnTo>
                  <a:pt x="446040" y="288451"/>
                </a:lnTo>
                <a:lnTo>
                  <a:pt x="511274" y="284731"/>
                </a:lnTo>
                <a:lnTo>
                  <a:pt x="572652" y="277578"/>
                </a:lnTo>
                <a:lnTo>
                  <a:pt x="629323" y="267286"/>
                </a:lnTo>
                <a:lnTo>
                  <a:pt x="680439" y="254155"/>
                </a:lnTo>
                <a:lnTo>
                  <a:pt x="725152" y="238482"/>
                </a:lnTo>
                <a:lnTo>
                  <a:pt x="762613" y="220563"/>
                </a:lnTo>
                <a:lnTo>
                  <a:pt x="803350" y="190126"/>
                </a:lnTo>
                <a:lnTo>
                  <a:pt x="822995" y="156309"/>
                </a:lnTo>
                <a:lnTo>
                  <a:pt x="824362" y="144459"/>
                </a:lnTo>
                <a:lnTo>
                  <a:pt x="822995" y="132613"/>
                </a:lnTo>
                <a:lnTo>
                  <a:pt x="803350" y="98803"/>
                </a:lnTo>
                <a:lnTo>
                  <a:pt x="762613" y="68369"/>
                </a:lnTo>
                <a:lnTo>
                  <a:pt x="725152" y="50451"/>
                </a:lnTo>
                <a:lnTo>
                  <a:pt x="680439" y="34777"/>
                </a:lnTo>
                <a:lnTo>
                  <a:pt x="629323" y="21645"/>
                </a:lnTo>
                <a:lnTo>
                  <a:pt x="572652" y="11353"/>
                </a:lnTo>
                <a:lnTo>
                  <a:pt x="511274" y="4199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</a:t>
            </a:r>
            <a:endParaRPr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4519" y="6451293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9"/>
                </a:moveTo>
                <a:lnTo>
                  <a:pt x="21015" y="98803"/>
                </a:lnTo>
                <a:lnTo>
                  <a:pt x="61760" y="68369"/>
                </a:lnTo>
                <a:lnTo>
                  <a:pt x="99230" y="50451"/>
                </a:lnTo>
                <a:lnTo>
                  <a:pt x="143954" y="34777"/>
                </a:lnTo>
                <a:lnTo>
                  <a:pt x="195085" y="21645"/>
                </a:lnTo>
                <a:lnTo>
                  <a:pt x="251774" y="11353"/>
                </a:lnTo>
                <a:lnTo>
                  <a:pt x="313172" y="4199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9"/>
                </a:lnTo>
                <a:lnTo>
                  <a:pt x="572652" y="11353"/>
                </a:lnTo>
                <a:lnTo>
                  <a:pt x="629323" y="21645"/>
                </a:lnTo>
                <a:lnTo>
                  <a:pt x="680439" y="34777"/>
                </a:lnTo>
                <a:lnTo>
                  <a:pt x="725152" y="50451"/>
                </a:lnTo>
                <a:lnTo>
                  <a:pt x="762613" y="68369"/>
                </a:lnTo>
                <a:lnTo>
                  <a:pt x="803350" y="98803"/>
                </a:lnTo>
                <a:lnTo>
                  <a:pt x="822995" y="132613"/>
                </a:lnTo>
                <a:lnTo>
                  <a:pt x="824362" y="144459"/>
                </a:lnTo>
                <a:lnTo>
                  <a:pt x="822995" y="156309"/>
                </a:lnTo>
                <a:lnTo>
                  <a:pt x="803350" y="190126"/>
                </a:lnTo>
                <a:lnTo>
                  <a:pt x="762613" y="220563"/>
                </a:lnTo>
                <a:lnTo>
                  <a:pt x="725152" y="238482"/>
                </a:lnTo>
                <a:lnTo>
                  <a:pt x="680439" y="254155"/>
                </a:lnTo>
                <a:lnTo>
                  <a:pt x="629323" y="267286"/>
                </a:lnTo>
                <a:lnTo>
                  <a:pt x="572652" y="277578"/>
                </a:lnTo>
                <a:lnTo>
                  <a:pt x="511274" y="284731"/>
                </a:lnTo>
                <a:lnTo>
                  <a:pt x="446040" y="288451"/>
                </a:lnTo>
                <a:lnTo>
                  <a:pt x="412241" y="288930"/>
                </a:lnTo>
                <a:lnTo>
                  <a:pt x="378430" y="288451"/>
                </a:lnTo>
                <a:lnTo>
                  <a:pt x="313172" y="284731"/>
                </a:lnTo>
                <a:lnTo>
                  <a:pt x="251774" y="277578"/>
                </a:lnTo>
                <a:lnTo>
                  <a:pt x="195085" y="267286"/>
                </a:lnTo>
                <a:lnTo>
                  <a:pt x="143954" y="254155"/>
                </a:lnTo>
                <a:lnTo>
                  <a:pt x="99230" y="238482"/>
                </a:lnTo>
                <a:lnTo>
                  <a:pt x="61760" y="220563"/>
                </a:lnTo>
                <a:lnTo>
                  <a:pt x="21015" y="190126"/>
                </a:lnTo>
                <a:lnTo>
                  <a:pt x="1366" y="15630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0" y="6384034"/>
            <a:ext cx="274319" cy="473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3746950"/>
              </p:ext>
            </p:extLst>
          </p:nvPr>
        </p:nvGraphicFramePr>
        <p:xfrm>
          <a:off x="457200" y="1752600"/>
          <a:ext cx="8458200" cy="4496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4727"/>
                <a:gridCol w="1407673"/>
                <a:gridCol w="1447800"/>
                <a:gridCol w="1447800"/>
                <a:gridCol w="1600200"/>
              </a:tblGrid>
              <a:tr h="639025"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4805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3906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Ожидаемое</a:t>
                      </a:r>
                      <a:r>
                        <a:rPr lang="ru-RU" sz="1400" b="1" spc="5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исполнение в 2017году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на 2018 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на 2019 год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62560" marR="154305" indent="7302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на 2020 год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62560" marR="154305" indent="7302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33621">
                <a:tc>
                  <a:txBody>
                    <a:bodyPr/>
                    <a:lstStyle/>
                    <a:p>
                      <a:pPr marL="3175" marR="146050">
                        <a:lnSpc>
                          <a:spcPct val="100000"/>
                        </a:lnSpc>
                      </a:pPr>
                      <a:r>
                        <a:rPr lang="ru-RU" sz="1600" b="1" spc="-10" dirty="0" smtClean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lang="ru-RU" sz="1600" b="1" spc="-10" baseline="0" dirty="0" smtClean="0">
                          <a:latin typeface="Times New Roman"/>
                          <a:cs typeface="Times New Roman"/>
                        </a:rPr>
                        <a:t> доходы всего, из них: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0132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230776,3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12115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247573,7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260071,8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273265,3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98782">
                <a:tc>
                  <a:txBody>
                    <a:bodyPr/>
                    <a:lstStyle/>
                    <a:p>
                      <a:pPr marL="3175"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Налог на доходы физических лиц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205165,0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230624,5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243078,3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256203,9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5399">
                <a:tc>
                  <a:txBody>
                    <a:bodyPr/>
                    <a:lstStyle/>
                    <a:p>
                      <a:pPr marL="3175" marR="40957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5"/>
                        </a:lnSpc>
                      </a:pPr>
                      <a:endParaRPr sz="1400" b="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09783">
                <a:tc>
                  <a:txBody>
                    <a:bodyPr/>
                    <a:lstStyle/>
                    <a:p>
                      <a:pPr marL="3175"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Налоги на совокупный доход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21220,8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12250,0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12106,4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11978,8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5135">
                <a:tc>
                  <a:txBody>
                    <a:bodyPr/>
                    <a:lstStyle/>
                    <a:p>
                      <a:pPr marL="3175" marR="40957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0"/>
                        </a:lnSpc>
                      </a:pPr>
                      <a:endParaRPr sz="1400" b="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0"/>
                        </a:lnSpc>
                      </a:pPr>
                      <a:endParaRPr sz="1400" b="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0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0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58389">
                <a:tc>
                  <a:txBody>
                    <a:bodyPr/>
                    <a:lstStyle/>
                    <a:p>
                      <a:pPr marL="3175"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Госпошлина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4390,5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4699,2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4887,1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5082,6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5399">
                <a:tc>
                  <a:txBody>
                    <a:bodyPr/>
                    <a:lstStyle/>
                    <a:p>
                      <a:pPr marL="3175" marR="409575"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endParaRPr sz="1400" b="1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10"/>
                        </a:lnSpc>
                      </a:pPr>
                      <a:endParaRPr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110"/>
                        </a:lnSpc>
                      </a:pPr>
                      <a:endParaRPr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110"/>
                        </a:lnSpc>
                      </a:pPr>
                      <a:endParaRPr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620000" y="12954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1856" y="3212957"/>
            <a:ext cx="3168650" cy="792480"/>
          </a:xfrm>
          <a:custGeom>
            <a:avLst/>
            <a:gdLst/>
            <a:ahLst/>
            <a:cxnLst/>
            <a:rect l="l" t="t" r="r" b="b"/>
            <a:pathLst>
              <a:path w="3168650" h="792479">
                <a:moveTo>
                  <a:pt x="3036182" y="0"/>
                </a:moveTo>
                <a:lnTo>
                  <a:pt x="121623" y="407"/>
                </a:lnTo>
                <a:lnTo>
                  <a:pt x="80226" y="10561"/>
                </a:lnTo>
                <a:lnTo>
                  <a:pt x="45154" y="32627"/>
                </a:lnTo>
                <a:lnTo>
                  <a:pt x="18700" y="64290"/>
                </a:lnTo>
                <a:lnTo>
                  <a:pt x="3162" y="103234"/>
                </a:lnTo>
                <a:lnTo>
                  <a:pt x="0" y="132100"/>
                </a:lnTo>
                <a:lnTo>
                  <a:pt x="397" y="670736"/>
                </a:lnTo>
                <a:lnTo>
                  <a:pt x="10506" y="712110"/>
                </a:lnTo>
                <a:lnTo>
                  <a:pt x="32536" y="747182"/>
                </a:lnTo>
                <a:lnTo>
                  <a:pt x="64188" y="773647"/>
                </a:lnTo>
                <a:lnTo>
                  <a:pt x="103163" y="789198"/>
                </a:lnTo>
                <a:lnTo>
                  <a:pt x="132078" y="792364"/>
                </a:lnTo>
                <a:lnTo>
                  <a:pt x="3046535" y="791965"/>
                </a:lnTo>
                <a:lnTo>
                  <a:pt x="3087969" y="781855"/>
                </a:lnTo>
                <a:lnTo>
                  <a:pt x="3123077" y="759834"/>
                </a:lnTo>
                <a:lnTo>
                  <a:pt x="3149559" y="728209"/>
                </a:lnTo>
                <a:lnTo>
                  <a:pt x="3165117" y="689285"/>
                </a:lnTo>
                <a:lnTo>
                  <a:pt x="3168283" y="660419"/>
                </a:lnTo>
                <a:lnTo>
                  <a:pt x="3167875" y="121643"/>
                </a:lnTo>
                <a:lnTo>
                  <a:pt x="3157734" y="80282"/>
                </a:lnTo>
                <a:lnTo>
                  <a:pt x="3135691" y="45206"/>
                </a:lnTo>
                <a:lnTo>
                  <a:pt x="3104042" y="18730"/>
                </a:lnTo>
                <a:lnTo>
                  <a:pt x="3065083" y="3168"/>
                </a:lnTo>
                <a:lnTo>
                  <a:pt x="3036182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6" y="297179"/>
            <a:ext cx="8170163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5040" y="175295"/>
            <a:ext cx="8048356" cy="672748"/>
          </a:xfrm>
          <a:prstGeom prst="rect">
            <a:avLst/>
          </a:prstGeom>
        </p:spPr>
        <p:txBody>
          <a:bodyPr vert="horz" wrap="square" lIns="0" tIns="376682" rIns="0" bIns="0" rtlCol="0">
            <a:spAutoFit/>
          </a:bodyPr>
          <a:lstStyle/>
          <a:p>
            <a:pPr marL="121920">
              <a:lnSpc>
                <a:spcPct val="100000"/>
              </a:lnSpc>
            </a:pPr>
            <a:r>
              <a:rPr lang="ru-RU" sz="1900" b="1" spc="-55" dirty="0" smtClean="0">
                <a:solidFill>
                  <a:schemeClr val="tx1"/>
                </a:solidFill>
              </a:rPr>
              <a:t>Что особенно повлияло на расходы районного бюджета в 2018 -2020 годах</a:t>
            </a:r>
            <a:endParaRPr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58200" y="6400800"/>
            <a:ext cx="685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2351" y="1130807"/>
            <a:ext cx="8663940" cy="4277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040" y="1844468"/>
            <a:ext cx="4956160" cy="2956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от 8 мая 2012 года, направленных на улучшение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политики, политики в области образования, демографической и социальной политики.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0720" y="1725365"/>
            <a:ext cx="220599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</a:pPr>
            <a:r>
              <a:rPr lang="en-US" spc="5" dirty="0" smtClean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7620" y="2813883"/>
            <a:ext cx="232664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39139" y="304800"/>
            <a:ext cx="8097535" cy="7654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1038" y="152400"/>
            <a:ext cx="8097534" cy="1399068"/>
          </a:xfrm>
          <a:prstGeom prst="rect">
            <a:avLst/>
          </a:prstGeom>
        </p:spPr>
        <p:txBody>
          <a:bodyPr vert="horz" wrap="square" lIns="0" tIns="288257" rIns="0" bIns="0" rtlCol="0">
            <a:spAutoFit/>
          </a:bodyPr>
          <a:lstStyle/>
          <a:p>
            <a:pPr marL="736600" algn="ctr"/>
            <a:r>
              <a:rPr lang="ru-RU" sz="3600" b="1" dirty="0">
                <a:solidFill>
                  <a:schemeClr val="tx1"/>
                </a:solidFill>
              </a:rPr>
              <a:t>Что такое «Бюджет для граждан»</a:t>
            </a:r>
            <a:r>
              <a:rPr lang="ru-RU" sz="3600" b="1" dirty="0"/>
              <a:t/>
            </a:r>
            <a:br>
              <a:rPr lang="ru-RU" sz="3600" b="1" dirty="0"/>
            </a:br>
            <a:endParaRPr sz="3600" b="1" dirty="0"/>
          </a:p>
        </p:txBody>
      </p:sp>
      <p:sp>
        <p:nvSpPr>
          <p:cNvPr id="10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594343" y="6338287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</a:t>
            </a:r>
            <a:endParaRPr spc="-15" dirty="0"/>
          </a:p>
        </p:txBody>
      </p:sp>
      <p:sp>
        <p:nvSpPr>
          <p:cNvPr id="12" name="object 12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663" y="0"/>
                </a:moveTo>
                <a:lnTo>
                  <a:pt x="301331" y="1891"/>
                </a:lnTo>
                <a:lnTo>
                  <a:pt x="245993" y="7365"/>
                </a:lnTo>
                <a:lnTo>
                  <a:pt x="194390" y="16126"/>
                </a:lnTo>
                <a:lnTo>
                  <a:pt x="147263" y="27876"/>
                </a:lnTo>
                <a:lnTo>
                  <a:pt x="105354" y="42316"/>
                </a:lnTo>
                <a:lnTo>
                  <a:pt x="69402" y="59151"/>
                </a:lnTo>
                <a:lnTo>
                  <a:pt x="28268" y="88239"/>
                </a:lnTo>
                <a:lnTo>
                  <a:pt x="4708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8" y="200696"/>
                </a:lnTo>
                <a:lnTo>
                  <a:pt x="69402" y="229781"/>
                </a:lnTo>
                <a:lnTo>
                  <a:pt x="105354" y="246614"/>
                </a:lnTo>
                <a:lnTo>
                  <a:pt x="147263" y="261053"/>
                </a:lnTo>
                <a:lnTo>
                  <a:pt x="194390" y="272802"/>
                </a:lnTo>
                <a:lnTo>
                  <a:pt x="245993" y="281563"/>
                </a:lnTo>
                <a:lnTo>
                  <a:pt x="301331" y="287038"/>
                </a:lnTo>
                <a:lnTo>
                  <a:pt x="359663" y="288929"/>
                </a:lnTo>
                <a:lnTo>
                  <a:pt x="389144" y="288450"/>
                </a:lnTo>
                <a:lnTo>
                  <a:pt x="446048" y="284730"/>
                </a:lnTo>
                <a:lnTo>
                  <a:pt x="499591" y="277575"/>
                </a:lnTo>
                <a:lnTo>
                  <a:pt x="549031" y="267283"/>
                </a:lnTo>
                <a:lnTo>
                  <a:pt x="593628" y="254151"/>
                </a:lnTo>
                <a:lnTo>
                  <a:pt x="632640" y="238478"/>
                </a:lnTo>
                <a:lnTo>
                  <a:pt x="679064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3" y="88239"/>
                </a:lnTo>
                <a:lnTo>
                  <a:pt x="649819" y="59151"/>
                </a:lnTo>
                <a:lnTo>
                  <a:pt x="613878" y="42316"/>
                </a:lnTo>
                <a:lnTo>
                  <a:pt x="571981" y="27876"/>
                </a:lnTo>
                <a:lnTo>
                  <a:pt x="524870" y="16126"/>
                </a:lnTo>
                <a:lnTo>
                  <a:pt x="473286" y="7365"/>
                </a:lnTo>
                <a:lnTo>
                  <a:pt x="417970" y="1891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8" y="98809"/>
                </a:lnTo>
                <a:lnTo>
                  <a:pt x="53892" y="68372"/>
                </a:lnTo>
                <a:lnTo>
                  <a:pt x="105354" y="42316"/>
                </a:lnTo>
                <a:lnTo>
                  <a:pt x="147263" y="27876"/>
                </a:lnTo>
                <a:lnTo>
                  <a:pt x="194390" y="16126"/>
                </a:lnTo>
                <a:lnTo>
                  <a:pt x="245993" y="7365"/>
                </a:lnTo>
                <a:lnTo>
                  <a:pt x="301331" y="1891"/>
                </a:lnTo>
                <a:lnTo>
                  <a:pt x="359663" y="0"/>
                </a:lnTo>
                <a:lnTo>
                  <a:pt x="389144" y="478"/>
                </a:lnTo>
                <a:lnTo>
                  <a:pt x="446048" y="4199"/>
                </a:lnTo>
                <a:lnTo>
                  <a:pt x="499591" y="11354"/>
                </a:lnTo>
                <a:lnTo>
                  <a:pt x="549031" y="21646"/>
                </a:lnTo>
                <a:lnTo>
                  <a:pt x="593628" y="34778"/>
                </a:lnTo>
                <a:lnTo>
                  <a:pt x="632640" y="50453"/>
                </a:lnTo>
                <a:lnTo>
                  <a:pt x="679064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3" y="200696"/>
                </a:lnTo>
                <a:lnTo>
                  <a:pt x="649819" y="229781"/>
                </a:lnTo>
                <a:lnTo>
                  <a:pt x="613878" y="246614"/>
                </a:lnTo>
                <a:lnTo>
                  <a:pt x="571981" y="261053"/>
                </a:lnTo>
                <a:lnTo>
                  <a:pt x="524870" y="272802"/>
                </a:lnTo>
                <a:lnTo>
                  <a:pt x="473286" y="281563"/>
                </a:lnTo>
                <a:lnTo>
                  <a:pt x="417970" y="287038"/>
                </a:lnTo>
                <a:lnTo>
                  <a:pt x="359663" y="288929"/>
                </a:lnTo>
                <a:lnTo>
                  <a:pt x="330169" y="288450"/>
                </a:lnTo>
                <a:lnTo>
                  <a:pt x="273242" y="284730"/>
                </a:lnTo>
                <a:lnTo>
                  <a:pt x="219678" y="277575"/>
                </a:lnTo>
                <a:lnTo>
                  <a:pt x="170221" y="267283"/>
                </a:lnTo>
                <a:lnTo>
                  <a:pt x="125610" y="254151"/>
                </a:lnTo>
                <a:lnTo>
                  <a:pt x="86587" y="238478"/>
                </a:lnTo>
                <a:lnTo>
                  <a:pt x="40150" y="210853"/>
                </a:lnTo>
                <a:lnTo>
                  <a:pt x="10454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739139" y="1378062"/>
            <a:ext cx="7940041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района с основными  положениями главного финансового документа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Починковского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 Нижегородской области – районного бюджета, а именно проекта районного бюджета на 2018 год и на плановый период 2019-2020 годы.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, культуры, физической культуры и спорта, сельского хозяйства и в других сферах.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Починковского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 Нижегородской области, интересы которых в той или иной мере затронуты районным бюджетом.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4862" y="280656"/>
            <a:ext cx="615759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3444" marR="5080" indent="-881380">
              <a:lnSpc>
                <a:spcPts val="2590"/>
              </a:lnSpc>
              <a:tabLst>
                <a:tab pos="2499995" algn="l"/>
              </a:tabLst>
            </a:pPr>
            <a:r>
              <a:rPr lang="ru-RU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Как распределены расходы районного бюджета на 2018-2020 годы по основным отраслям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-237990" y="1714134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-237990" y="5838459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359155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359155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28600" y="15240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85800" y="1676400"/>
          <a:ext cx="799147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2" descr="http://www.vladtime.ru/uploads/posts/2017-05/1495118645_7318767144629bc760eb95cbdc991c7c.i1200x800x67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" y="4343400"/>
            <a:ext cx="26289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6725" y="6096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8229600" y="6400800"/>
            <a:ext cx="762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6725" y="6096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8153400" y="6400800"/>
            <a:ext cx="838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900igr.net/up/datai/175576/0018-017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39210"/>
            <a:ext cx="3119986" cy="2256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s://yt3.ggpht.com/-YJawIvyLnHo/AAAAAAAAAAI/AAAAAAAAAAA/Sn2CvDjC-XA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1828800" cy="182880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1" y="341102"/>
            <a:ext cx="8229600" cy="573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201994" rIns="0" bIns="0" rtlCol="0">
            <a:spAutoFit/>
          </a:bodyPr>
          <a:lstStyle/>
          <a:p>
            <a:pPr marL="452120">
              <a:lnSpc>
                <a:spcPct val="100000"/>
              </a:lnSpc>
            </a:pPr>
            <a:r>
              <a:rPr lang="ru-RU" sz="2400" b="1" spc="-40" dirty="0" smtClean="0">
                <a:solidFill>
                  <a:schemeClr val="tx1"/>
                </a:solidFill>
              </a:rPr>
              <a:t>Как изменяются расходы по отраслям социальной сферы</a:t>
            </a:r>
            <a:endParaRPr sz="2400" b="1" spc="475" dirty="0">
              <a:solidFill>
                <a:schemeClr val="tx1"/>
              </a:solidFill>
            </a:endParaRPr>
          </a:p>
        </p:txBody>
      </p:sp>
      <p:pic>
        <p:nvPicPr>
          <p:cNvPr id="36" name="Содержимое 3" descr="image33VN8G7X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38800" y="1524000"/>
            <a:ext cx="297180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15815" y="6263080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20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8001000" y="6400800"/>
            <a:ext cx="1046077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6400800"/>
            <a:ext cx="969877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9203" y="5912632"/>
            <a:ext cx="351155" cy="225425"/>
          </a:xfrm>
          <a:custGeom>
            <a:avLst/>
            <a:gdLst/>
            <a:ahLst/>
            <a:cxnLst/>
            <a:rect l="l" t="t" r="r" b="b"/>
            <a:pathLst>
              <a:path w="351155" h="225425">
                <a:moveTo>
                  <a:pt x="0" y="37563"/>
                </a:moveTo>
                <a:lnTo>
                  <a:pt x="21170" y="3750"/>
                </a:lnTo>
                <a:lnTo>
                  <a:pt x="313425" y="0"/>
                </a:lnTo>
                <a:lnTo>
                  <a:pt x="327445" y="2704"/>
                </a:lnTo>
                <a:lnTo>
                  <a:pt x="339082" y="10114"/>
                </a:lnTo>
                <a:lnTo>
                  <a:pt x="347270" y="21174"/>
                </a:lnTo>
                <a:lnTo>
                  <a:pt x="350939" y="34828"/>
                </a:lnTo>
                <a:lnTo>
                  <a:pt x="351038" y="187747"/>
                </a:lnTo>
                <a:lnTo>
                  <a:pt x="348323" y="201767"/>
                </a:lnTo>
                <a:lnTo>
                  <a:pt x="340892" y="213386"/>
                </a:lnTo>
                <a:lnTo>
                  <a:pt x="329813" y="221550"/>
                </a:lnTo>
                <a:lnTo>
                  <a:pt x="316152" y="225204"/>
                </a:lnTo>
                <a:lnTo>
                  <a:pt x="37587" y="225302"/>
                </a:lnTo>
                <a:lnTo>
                  <a:pt x="23525" y="222596"/>
                </a:lnTo>
                <a:lnTo>
                  <a:pt x="11895" y="215183"/>
                </a:lnTo>
                <a:lnTo>
                  <a:pt x="3738" y="204118"/>
                </a:lnTo>
                <a:lnTo>
                  <a:pt x="95" y="190456"/>
                </a:lnTo>
                <a:lnTo>
                  <a:pt x="0" y="37563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Прямоугольник 39"/>
          <p:cNvSpPr/>
          <p:nvPr/>
        </p:nvSpPr>
        <p:spPr>
          <a:xfrm>
            <a:off x="3379148" y="5821376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82073" y="5821376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29194" y="5799631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9600" y="2438400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464,7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48334" y="2129067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430,8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19601" y="1734130"/>
            <a:ext cx="76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413,7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48600" y="5334000"/>
            <a:ext cx="59343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88,1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24800" y="4876800"/>
            <a:ext cx="5934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86,9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977818" y="4402880"/>
            <a:ext cx="5934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83,8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67359" y="1011330"/>
            <a:ext cx="114845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43458" y="1018669"/>
            <a:ext cx="15336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3353" y="3897854"/>
            <a:ext cx="11680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981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438400"/>
            <a:ext cx="1676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867400"/>
            <a:ext cx="5334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8" name="Рисунок 6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867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3434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71" name="Рисунок 7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257800"/>
            <a:ext cx="1371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Содержимое 5" descr="imagePL6XEIG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3352800"/>
            <a:ext cx="2907704" cy="228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AutoShape 3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https://yt3.ggpht.com/-j_btd1u9Ds0/AAAAAAAAAAI/AAAAAAAAAAA/U5_U_AGQTMY/s100-c-k-no-mo-rj-c0xffffff/pho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0386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" y="163068"/>
            <a:ext cx="8727947" cy="106047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359107"/>
            <a:ext cx="8991600" cy="707693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ru-RU" sz="2000" b="1" spc="-40" dirty="0" smtClean="0">
                <a:solidFill>
                  <a:schemeClr val="tx1"/>
                </a:solidFill>
              </a:rPr>
              <a:t>Сколько средств районного бюджета распределено в рамках муниципальных программ </a:t>
            </a:r>
            <a:r>
              <a:rPr lang="ru-RU" sz="2000" b="1" spc="-40" dirty="0" err="1" smtClean="0">
                <a:solidFill>
                  <a:schemeClr val="tx1"/>
                </a:solidFill>
              </a:rPr>
              <a:t>Починковского</a:t>
            </a:r>
            <a:r>
              <a:rPr lang="ru-RU" sz="2000" b="1" spc="-40" dirty="0" smtClean="0">
                <a:solidFill>
                  <a:schemeClr val="tx1"/>
                </a:solidFill>
              </a:rPr>
              <a:t> муниципального района Нижегородской области</a:t>
            </a:r>
            <a:endParaRPr sz="2000" b="1" spc="-40" dirty="0">
              <a:solidFill>
                <a:schemeClr val="tx1"/>
              </a:solidFill>
            </a:endParaRPr>
          </a:p>
        </p:txBody>
      </p:sp>
      <p:sp>
        <p:nvSpPr>
          <p:cNvPr id="32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91404" y="638845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21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3151" y="4505454"/>
            <a:ext cx="322449" cy="599945"/>
          </a:xfrm>
          <a:custGeom>
            <a:avLst/>
            <a:gdLst/>
            <a:ahLst/>
            <a:cxnLst/>
            <a:rect l="l" t="t" r="r" b="b"/>
            <a:pathLst>
              <a:path w="56514" h="368300">
                <a:moveTo>
                  <a:pt x="0" y="0"/>
                </a:moveTo>
                <a:lnTo>
                  <a:pt x="0" y="201036"/>
                </a:lnTo>
                <a:lnTo>
                  <a:pt x="56266" y="201036"/>
                </a:lnTo>
                <a:lnTo>
                  <a:pt x="56266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7204" y="2700131"/>
            <a:ext cx="1656080" cy="523875"/>
          </a:xfrm>
          <a:custGeom>
            <a:avLst/>
            <a:gdLst/>
            <a:ahLst/>
            <a:cxnLst/>
            <a:rect l="l" t="t" r="r" b="b"/>
            <a:pathLst>
              <a:path w="1656079" h="523875">
                <a:moveTo>
                  <a:pt x="0" y="0"/>
                </a:moveTo>
                <a:lnTo>
                  <a:pt x="0" y="356768"/>
                </a:lnTo>
                <a:lnTo>
                  <a:pt x="1655947" y="356768"/>
                </a:lnTo>
                <a:lnTo>
                  <a:pt x="1655947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2062" y="4524504"/>
            <a:ext cx="220738" cy="580896"/>
          </a:xfrm>
          <a:custGeom>
            <a:avLst/>
            <a:gdLst/>
            <a:ahLst/>
            <a:cxnLst/>
            <a:rect l="l" t="t" r="r" b="b"/>
            <a:pathLst>
              <a:path w="16510" h="368300">
                <a:moveTo>
                  <a:pt x="0" y="0"/>
                </a:moveTo>
                <a:lnTo>
                  <a:pt x="0" y="201167"/>
                </a:lnTo>
                <a:lnTo>
                  <a:pt x="16520" y="201167"/>
                </a:lnTo>
                <a:lnTo>
                  <a:pt x="16520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2063" y="2700131"/>
            <a:ext cx="1595755" cy="523875"/>
          </a:xfrm>
          <a:custGeom>
            <a:avLst/>
            <a:gdLst/>
            <a:ahLst/>
            <a:cxnLst/>
            <a:rect l="l" t="t" r="r" b="b"/>
            <a:pathLst>
              <a:path w="1595754" h="523875">
                <a:moveTo>
                  <a:pt x="1595140" y="0"/>
                </a:moveTo>
                <a:lnTo>
                  <a:pt x="1595140" y="356768"/>
                </a:lnTo>
                <a:lnTo>
                  <a:pt x="0" y="356768"/>
                </a:lnTo>
                <a:lnTo>
                  <a:pt x="0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067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3"/>
                </a:lnTo>
                <a:lnTo>
                  <a:pt x="8016" y="72169"/>
                </a:lnTo>
                <a:lnTo>
                  <a:pt x="0" y="114299"/>
                </a:lnTo>
                <a:lnTo>
                  <a:pt x="494" y="1039253"/>
                </a:lnTo>
                <a:lnTo>
                  <a:pt x="12186" y="1079952"/>
                </a:lnTo>
                <a:lnTo>
                  <a:pt x="37107" y="1112839"/>
                </a:lnTo>
                <a:lnTo>
                  <a:pt x="72173" y="1134831"/>
                </a:lnTo>
                <a:lnTo>
                  <a:pt x="114299" y="1142847"/>
                </a:lnTo>
                <a:lnTo>
                  <a:pt x="4078773" y="1142352"/>
                </a:lnTo>
                <a:lnTo>
                  <a:pt x="4119473" y="1130662"/>
                </a:lnTo>
                <a:lnTo>
                  <a:pt x="4152360" y="1105743"/>
                </a:lnTo>
                <a:lnTo>
                  <a:pt x="4174352" y="1070678"/>
                </a:lnTo>
                <a:lnTo>
                  <a:pt x="4182367" y="1028547"/>
                </a:lnTo>
                <a:lnTo>
                  <a:pt x="4181873" y="103594"/>
                </a:lnTo>
                <a:lnTo>
                  <a:pt x="4170183" y="62894"/>
                </a:lnTo>
                <a:lnTo>
                  <a:pt x="4145264" y="30007"/>
                </a:lnTo>
                <a:lnTo>
                  <a:pt x="4110198" y="8015"/>
                </a:lnTo>
                <a:lnTo>
                  <a:pt x="406806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6" y="72169"/>
                </a:lnTo>
                <a:lnTo>
                  <a:pt x="30011" y="37103"/>
                </a:lnTo>
                <a:lnTo>
                  <a:pt x="62898" y="12184"/>
                </a:lnTo>
                <a:lnTo>
                  <a:pt x="103595" y="494"/>
                </a:lnTo>
                <a:lnTo>
                  <a:pt x="4068067" y="0"/>
                </a:lnTo>
                <a:lnTo>
                  <a:pt x="4082706" y="928"/>
                </a:lnTo>
                <a:lnTo>
                  <a:pt x="4122824" y="13945"/>
                </a:lnTo>
                <a:lnTo>
                  <a:pt x="4154850" y="39911"/>
                </a:lnTo>
                <a:lnTo>
                  <a:pt x="4175701" y="75745"/>
                </a:lnTo>
                <a:lnTo>
                  <a:pt x="4182367" y="1028547"/>
                </a:lnTo>
                <a:lnTo>
                  <a:pt x="4181439" y="1043185"/>
                </a:lnTo>
                <a:lnTo>
                  <a:pt x="4168422" y="1083303"/>
                </a:lnTo>
                <a:lnTo>
                  <a:pt x="4142456" y="1115329"/>
                </a:lnTo>
                <a:lnTo>
                  <a:pt x="4106622" y="1136181"/>
                </a:lnTo>
                <a:lnTo>
                  <a:pt x="114299" y="1142847"/>
                </a:lnTo>
                <a:lnTo>
                  <a:pt x="99663" y="1141918"/>
                </a:lnTo>
                <a:lnTo>
                  <a:pt x="59547" y="1128901"/>
                </a:lnTo>
                <a:lnTo>
                  <a:pt x="27521" y="1102935"/>
                </a:lnTo>
                <a:lnTo>
                  <a:pt x="6667" y="106710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5913" y="1761094"/>
            <a:ext cx="45554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202" y="0"/>
                </a:moveTo>
                <a:lnTo>
                  <a:pt x="103593" y="494"/>
                </a:lnTo>
                <a:lnTo>
                  <a:pt x="62893" y="12184"/>
                </a:lnTo>
                <a:lnTo>
                  <a:pt x="30006" y="37103"/>
                </a:lnTo>
                <a:lnTo>
                  <a:pt x="8015" y="72169"/>
                </a:lnTo>
                <a:lnTo>
                  <a:pt x="0" y="114299"/>
                </a:lnTo>
                <a:lnTo>
                  <a:pt x="494" y="1039283"/>
                </a:lnTo>
                <a:lnTo>
                  <a:pt x="12184" y="1079983"/>
                </a:lnTo>
                <a:lnTo>
                  <a:pt x="37102" y="1112870"/>
                </a:lnTo>
                <a:lnTo>
                  <a:pt x="72168" y="1134862"/>
                </a:lnTo>
                <a:lnTo>
                  <a:pt x="114299" y="1142878"/>
                </a:lnTo>
                <a:lnTo>
                  <a:pt x="4078903" y="1142383"/>
                </a:lnTo>
                <a:lnTo>
                  <a:pt x="4119593" y="1130693"/>
                </a:lnTo>
                <a:lnTo>
                  <a:pt x="4152483" y="1105774"/>
                </a:lnTo>
                <a:lnTo>
                  <a:pt x="4174482" y="1070708"/>
                </a:lnTo>
                <a:lnTo>
                  <a:pt x="4182502" y="1028578"/>
                </a:lnTo>
                <a:lnTo>
                  <a:pt x="4182006" y="103594"/>
                </a:lnTo>
                <a:lnTo>
                  <a:pt x="4170311" y="62894"/>
                </a:lnTo>
                <a:lnTo>
                  <a:pt x="4145386" y="30007"/>
                </a:lnTo>
                <a:lnTo>
                  <a:pt x="4110319" y="8015"/>
                </a:lnTo>
                <a:lnTo>
                  <a:pt x="4068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2018 году- 759,5млн.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в 2019 г.-739,6 млн.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2020 г.-813,8 млн.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5913" y="1747266"/>
            <a:ext cx="46316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5" y="72169"/>
                </a:lnTo>
                <a:lnTo>
                  <a:pt x="30006" y="37103"/>
                </a:lnTo>
                <a:lnTo>
                  <a:pt x="62893" y="12184"/>
                </a:lnTo>
                <a:lnTo>
                  <a:pt x="103593" y="494"/>
                </a:lnTo>
                <a:lnTo>
                  <a:pt x="4068202" y="0"/>
                </a:lnTo>
                <a:lnTo>
                  <a:pt x="4082834" y="928"/>
                </a:lnTo>
                <a:lnTo>
                  <a:pt x="4122944" y="13945"/>
                </a:lnTo>
                <a:lnTo>
                  <a:pt x="4154973" y="39911"/>
                </a:lnTo>
                <a:lnTo>
                  <a:pt x="4175832" y="75745"/>
                </a:lnTo>
                <a:lnTo>
                  <a:pt x="4182502" y="1028578"/>
                </a:lnTo>
                <a:lnTo>
                  <a:pt x="4181572" y="1043216"/>
                </a:lnTo>
                <a:lnTo>
                  <a:pt x="4168550" y="1083334"/>
                </a:lnTo>
                <a:lnTo>
                  <a:pt x="4142577" y="1115360"/>
                </a:lnTo>
                <a:lnTo>
                  <a:pt x="4106744" y="1136211"/>
                </a:lnTo>
                <a:lnTo>
                  <a:pt x="114299" y="1142878"/>
                </a:lnTo>
                <a:lnTo>
                  <a:pt x="99661" y="1141949"/>
                </a:lnTo>
                <a:lnTo>
                  <a:pt x="59542" y="1128932"/>
                </a:lnTo>
                <a:lnTo>
                  <a:pt x="27516" y="1102966"/>
                </a:lnTo>
                <a:lnTo>
                  <a:pt x="6665" y="106713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4693" y="3223390"/>
            <a:ext cx="2912110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793" y="0"/>
                </a:moveTo>
                <a:lnTo>
                  <a:pt x="122927" y="191"/>
                </a:lnTo>
                <a:lnTo>
                  <a:pt x="81248" y="9471"/>
                </a:lnTo>
                <a:lnTo>
                  <a:pt x="45808" y="30978"/>
                </a:lnTo>
                <a:lnTo>
                  <a:pt x="19001" y="62339"/>
                </a:lnTo>
                <a:lnTo>
                  <a:pt x="3217" y="101180"/>
                </a:lnTo>
                <a:lnTo>
                  <a:pt x="0" y="130058"/>
                </a:lnTo>
                <a:lnTo>
                  <a:pt x="191" y="1177948"/>
                </a:lnTo>
                <a:lnTo>
                  <a:pt x="9483" y="1219672"/>
                </a:lnTo>
                <a:lnTo>
                  <a:pt x="31010" y="1255116"/>
                </a:lnTo>
                <a:lnTo>
                  <a:pt x="62380" y="1281905"/>
                </a:lnTo>
                <a:lnTo>
                  <a:pt x="101201" y="1297668"/>
                </a:lnTo>
                <a:lnTo>
                  <a:pt x="130039" y="1300880"/>
                </a:lnTo>
                <a:lnTo>
                  <a:pt x="2788930" y="1300688"/>
                </a:lnTo>
                <a:lnTo>
                  <a:pt x="2830659" y="1291407"/>
                </a:lnTo>
                <a:lnTo>
                  <a:pt x="2866100" y="1269902"/>
                </a:lnTo>
                <a:lnTo>
                  <a:pt x="2892883" y="1238544"/>
                </a:lnTo>
                <a:lnTo>
                  <a:pt x="2908641" y="1199705"/>
                </a:lnTo>
                <a:lnTo>
                  <a:pt x="2911851" y="1170828"/>
                </a:lnTo>
                <a:lnTo>
                  <a:pt x="2911659" y="122919"/>
                </a:lnTo>
                <a:lnTo>
                  <a:pt x="2902380" y="81201"/>
                </a:lnTo>
                <a:lnTo>
                  <a:pt x="2880878" y="45762"/>
                </a:lnTo>
                <a:lnTo>
                  <a:pt x="2849521" y="18974"/>
                </a:lnTo>
                <a:lnTo>
                  <a:pt x="2810678" y="3211"/>
                </a:lnTo>
                <a:lnTo>
                  <a:pt x="27817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8959" y="3209563"/>
            <a:ext cx="2926037" cy="1326626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58"/>
                </a:moveTo>
                <a:lnTo>
                  <a:pt x="7106" y="87549"/>
                </a:lnTo>
                <a:lnTo>
                  <a:pt x="26830" y="50937"/>
                </a:lnTo>
                <a:lnTo>
                  <a:pt x="56780" y="22597"/>
                </a:lnTo>
                <a:lnTo>
                  <a:pt x="94565" y="4902"/>
                </a:lnTo>
                <a:lnTo>
                  <a:pt x="2781793" y="0"/>
                </a:lnTo>
                <a:lnTo>
                  <a:pt x="2796476" y="817"/>
                </a:lnTo>
                <a:lnTo>
                  <a:pt x="2837288" y="12378"/>
                </a:lnTo>
                <a:lnTo>
                  <a:pt x="2871404" y="35754"/>
                </a:lnTo>
                <a:lnTo>
                  <a:pt x="2896454" y="68573"/>
                </a:lnTo>
                <a:lnTo>
                  <a:pt x="2910070" y="108462"/>
                </a:lnTo>
                <a:lnTo>
                  <a:pt x="2911851" y="1170828"/>
                </a:lnTo>
                <a:lnTo>
                  <a:pt x="2911034" y="1185506"/>
                </a:lnTo>
                <a:lnTo>
                  <a:pt x="2899478" y="1226312"/>
                </a:lnTo>
                <a:lnTo>
                  <a:pt x="2876106" y="1260427"/>
                </a:lnTo>
                <a:lnTo>
                  <a:pt x="2843288" y="1285480"/>
                </a:lnTo>
                <a:lnTo>
                  <a:pt x="2803392" y="1299099"/>
                </a:lnTo>
                <a:lnTo>
                  <a:pt x="130039" y="1300880"/>
                </a:lnTo>
                <a:lnTo>
                  <a:pt x="115383" y="1300062"/>
                </a:lnTo>
                <a:lnTo>
                  <a:pt x="74610" y="1288502"/>
                </a:lnTo>
                <a:lnTo>
                  <a:pt x="40491" y="1265124"/>
                </a:lnTo>
                <a:lnTo>
                  <a:pt x="15418" y="1232302"/>
                </a:lnTo>
                <a:lnTo>
                  <a:pt x="1781" y="1192408"/>
                </a:lnTo>
                <a:lnTo>
                  <a:pt x="0" y="1300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4427" y="3381641"/>
            <a:ext cx="2912110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808" y="0"/>
                </a:moveTo>
                <a:lnTo>
                  <a:pt x="122939" y="190"/>
                </a:lnTo>
                <a:lnTo>
                  <a:pt x="81210" y="9460"/>
                </a:lnTo>
                <a:lnTo>
                  <a:pt x="45765" y="30957"/>
                </a:lnTo>
                <a:lnTo>
                  <a:pt x="18974" y="62310"/>
                </a:lnTo>
                <a:lnTo>
                  <a:pt x="3211" y="101148"/>
                </a:lnTo>
                <a:lnTo>
                  <a:pt x="0" y="130027"/>
                </a:lnTo>
                <a:lnTo>
                  <a:pt x="191" y="1177912"/>
                </a:lnTo>
                <a:lnTo>
                  <a:pt x="9466" y="1219599"/>
                </a:lnTo>
                <a:lnTo>
                  <a:pt x="30967" y="1255042"/>
                </a:lnTo>
                <a:lnTo>
                  <a:pt x="62322" y="1281853"/>
                </a:lnTo>
                <a:lnTo>
                  <a:pt x="101160" y="1297638"/>
                </a:lnTo>
                <a:lnTo>
                  <a:pt x="130039" y="1300855"/>
                </a:lnTo>
                <a:lnTo>
                  <a:pt x="2788931" y="1300663"/>
                </a:lnTo>
                <a:lnTo>
                  <a:pt x="2830611" y="1291367"/>
                </a:lnTo>
                <a:lnTo>
                  <a:pt x="2866052" y="1269839"/>
                </a:lnTo>
                <a:lnTo>
                  <a:pt x="2892863" y="1238467"/>
                </a:lnTo>
                <a:lnTo>
                  <a:pt x="2908649" y="1199644"/>
                </a:lnTo>
                <a:lnTo>
                  <a:pt x="2911867" y="1170803"/>
                </a:lnTo>
                <a:lnTo>
                  <a:pt x="2911675" y="122913"/>
                </a:lnTo>
                <a:lnTo>
                  <a:pt x="2902382" y="81192"/>
                </a:lnTo>
                <a:lnTo>
                  <a:pt x="2880851" y="45754"/>
                </a:lnTo>
                <a:lnTo>
                  <a:pt x="2849476" y="18970"/>
                </a:lnTo>
                <a:lnTo>
                  <a:pt x="2810650" y="3210"/>
                </a:lnTo>
                <a:lnTo>
                  <a:pt x="2781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по 11 муниципальным программам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32553" y="3381641"/>
            <a:ext cx="3112135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27"/>
                </a:moveTo>
                <a:lnTo>
                  <a:pt x="7094" y="87517"/>
                </a:lnTo>
                <a:lnTo>
                  <a:pt x="26796" y="50910"/>
                </a:lnTo>
                <a:lnTo>
                  <a:pt x="56735" y="22579"/>
                </a:lnTo>
                <a:lnTo>
                  <a:pt x="94538" y="4894"/>
                </a:lnTo>
                <a:lnTo>
                  <a:pt x="2781808" y="0"/>
                </a:lnTo>
                <a:lnTo>
                  <a:pt x="2796466" y="817"/>
                </a:lnTo>
                <a:lnTo>
                  <a:pt x="2837243" y="12375"/>
                </a:lnTo>
                <a:lnTo>
                  <a:pt x="2871368" y="35747"/>
                </a:lnTo>
                <a:lnTo>
                  <a:pt x="2896447" y="68564"/>
                </a:lnTo>
                <a:lnTo>
                  <a:pt x="2910085" y="108454"/>
                </a:lnTo>
                <a:lnTo>
                  <a:pt x="2911867" y="1170803"/>
                </a:lnTo>
                <a:lnTo>
                  <a:pt x="2911047" y="1185461"/>
                </a:lnTo>
                <a:lnTo>
                  <a:pt x="2899468" y="1226236"/>
                </a:lnTo>
                <a:lnTo>
                  <a:pt x="2876066" y="1260357"/>
                </a:lnTo>
                <a:lnTo>
                  <a:pt x="2843236" y="1285432"/>
                </a:lnTo>
                <a:lnTo>
                  <a:pt x="2803370" y="1299071"/>
                </a:lnTo>
                <a:lnTo>
                  <a:pt x="130039" y="1300855"/>
                </a:lnTo>
                <a:lnTo>
                  <a:pt x="115360" y="1300036"/>
                </a:lnTo>
                <a:lnTo>
                  <a:pt x="74554" y="1288457"/>
                </a:lnTo>
                <a:lnTo>
                  <a:pt x="40441" y="1265057"/>
                </a:lnTo>
                <a:lnTo>
                  <a:pt x="15392" y="1232225"/>
                </a:lnTo>
                <a:lnTo>
                  <a:pt x="1778" y="1192354"/>
                </a:lnTo>
                <a:lnTo>
                  <a:pt x="0" y="13002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502920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73"/>
                </a:lnTo>
                <a:lnTo>
                  <a:pt x="30011" y="37107"/>
                </a:lnTo>
                <a:lnTo>
                  <a:pt x="62898" y="12186"/>
                </a:lnTo>
                <a:lnTo>
                  <a:pt x="103595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51"/>
                </a:lnTo>
                <a:lnTo>
                  <a:pt x="1798915" y="1043288"/>
                </a:lnTo>
                <a:lnTo>
                  <a:pt x="1785896" y="1083403"/>
                </a:lnTo>
                <a:lnTo>
                  <a:pt x="1759928" y="1115426"/>
                </a:lnTo>
                <a:lnTo>
                  <a:pt x="1724091" y="1136275"/>
                </a:lnTo>
                <a:lnTo>
                  <a:pt x="114299" y="1142939"/>
                </a:lnTo>
                <a:lnTo>
                  <a:pt x="99662" y="1142010"/>
                </a:lnTo>
                <a:lnTo>
                  <a:pt x="59545" y="1128992"/>
                </a:lnTo>
                <a:lnTo>
                  <a:pt x="27517" y="1103026"/>
                </a:lnTo>
                <a:lnTo>
                  <a:pt x="6664" y="1067193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4000" y="5105400"/>
            <a:ext cx="2971800" cy="16002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559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2"/>
                </a:lnTo>
                <a:lnTo>
                  <a:pt x="8016" y="72168"/>
                </a:lnTo>
                <a:lnTo>
                  <a:pt x="0" y="114299"/>
                </a:lnTo>
                <a:lnTo>
                  <a:pt x="494" y="1039326"/>
                </a:lnTo>
                <a:lnTo>
                  <a:pt x="12183" y="1080026"/>
                </a:lnTo>
                <a:lnTo>
                  <a:pt x="37104" y="1112912"/>
                </a:lnTo>
                <a:lnTo>
                  <a:pt x="72171" y="1134902"/>
                </a:lnTo>
                <a:lnTo>
                  <a:pt x="114299" y="1142917"/>
                </a:lnTo>
                <a:lnTo>
                  <a:pt x="1696251" y="1142423"/>
                </a:lnTo>
                <a:lnTo>
                  <a:pt x="1736945" y="1130738"/>
                </a:lnTo>
                <a:lnTo>
                  <a:pt x="1769837" y="1105823"/>
                </a:lnTo>
                <a:lnTo>
                  <a:pt x="1791838" y="1070760"/>
                </a:lnTo>
                <a:lnTo>
                  <a:pt x="1799859" y="1028629"/>
                </a:lnTo>
                <a:lnTo>
                  <a:pt x="1799364" y="103593"/>
                </a:lnTo>
                <a:lnTo>
                  <a:pt x="1787668" y="62893"/>
                </a:lnTo>
                <a:lnTo>
                  <a:pt x="1762743" y="30006"/>
                </a:lnTo>
                <a:lnTo>
                  <a:pt x="1727677" y="8015"/>
                </a:lnTo>
                <a:lnTo>
                  <a:pt x="16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г.-687,9 млн. рублей (90,5%), 2019 г-665,1 млн.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(89,9%),  2020 г.-738,3 (90,7% )млн.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47800" y="5082290"/>
            <a:ext cx="3200400" cy="139471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68"/>
                </a:lnTo>
                <a:lnTo>
                  <a:pt x="30011" y="37102"/>
                </a:lnTo>
                <a:lnTo>
                  <a:pt x="62898" y="12184"/>
                </a:lnTo>
                <a:lnTo>
                  <a:pt x="103595" y="494"/>
                </a:lnTo>
                <a:lnTo>
                  <a:pt x="1685559" y="0"/>
                </a:lnTo>
                <a:lnTo>
                  <a:pt x="1700191" y="928"/>
                </a:lnTo>
                <a:lnTo>
                  <a:pt x="1740301" y="13945"/>
                </a:lnTo>
                <a:lnTo>
                  <a:pt x="1772331" y="39910"/>
                </a:lnTo>
                <a:lnTo>
                  <a:pt x="1793189" y="75744"/>
                </a:lnTo>
                <a:lnTo>
                  <a:pt x="1799859" y="1028629"/>
                </a:lnTo>
                <a:lnTo>
                  <a:pt x="1798929" y="1043268"/>
                </a:lnTo>
                <a:lnTo>
                  <a:pt x="1785905" y="1083385"/>
                </a:lnTo>
                <a:lnTo>
                  <a:pt x="1759930" y="1115408"/>
                </a:lnTo>
                <a:lnTo>
                  <a:pt x="1724094" y="1136255"/>
                </a:lnTo>
                <a:lnTo>
                  <a:pt x="114299" y="1142917"/>
                </a:lnTo>
                <a:lnTo>
                  <a:pt x="99662" y="1141989"/>
                </a:lnTo>
                <a:lnTo>
                  <a:pt x="59545" y="1128973"/>
                </a:lnTo>
                <a:lnTo>
                  <a:pt x="27517" y="1103008"/>
                </a:lnTo>
                <a:lnTo>
                  <a:pt x="6664" y="106717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1909" y="0"/>
                </a:moveTo>
                <a:lnTo>
                  <a:pt x="124129" y="61"/>
                </a:lnTo>
                <a:lnTo>
                  <a:pt x="82132" y="8517"/>
                </a:lnTo>
                <a:lnTo>
                  <a:pt x="46351" y="29520"/>
                </a:lnTo>
                <a:lnTo>
                  <a:pt x="19242" y="60610"/>
                </a:lnTo>
                <a:lnTo>
                  <a:pt x="3260" y="99330"/>
                </a:lnTo>
                <a:lnTo>
                  <a:pt x="0" y="128168"/>
                </a:lnTo>
                <a:lnTo>
                  <a:pt x="61" y="1157674"/>
                </a:lnTo>
                <a:lnTo>
                  <a:pt x="8508" y="1199674"/>
                </a:lnTo>
                <a:lnTo>
                  <a:pt x="29501" y="1235462"/>
                </a:lnTo>
                <a:lnTo>
                  <a:pt x="60583" y="1262579"/>
                </a:lnTo>
                <a:lnTo>
                  <a:pt x="99299" y="1278568"/>
                </a:lnTo>
                <a:lnTo>
                  <a:pt x="128137" y="1281830"/>
                </a:lnTo>
                <a:lnTo>
                  <a:pt x="2666031" y="1281765"/>
                </a:lnTo>
                <a:lnTo>
                  <a:pt x="2708059" y="1273286"/>
                </a:lnTo>
                <a:lnTo>
                  <a:pt x="2743852" y="1252279"/>
                </a:lnTo>
                <a:lnTo>
                  <a:pt x="2770962" y="1221200"/>
                </a:lnTo>
                <a:lnTo>
                  <a:pt x="2786940" y="1182502"/>
                </a:lnTo>
                <a:lnTo>
                  <a:pt x="2790200" y="1153683"/>
                </a:lnTo>
                <a:lnTo>
                  <a:pt x="2790134" y="124036"/>
                </a:lnTo>
                <a:lnTo>
                  <a:pt x="2781648" y="82072"/>
                </a:lnTo>
                <a:lnTo>
                  <a:pt x="2760627" y="46319"/>
                </a:lnTo>
                <a:lnTo>
                  <a:pt x="2729521" y="19229"/>
                </a:lnTo>
                <a:lnTo>
                  <a:pt x="2690775" y="3258"/>
                </a:lnTo>
                <a:lnTo>
                  <a:pt x="266190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68"/>
                </a:moveTo>
                <a:lnTo>
                  <a:pt x="7200" y="85727"/>
                </a:lnTo>
                <a:lnTo>
                  <a:pt x="27163" y="49277"/>
                </a:lnTo>
                <a:lnTo>
                  <a:pt x="57436" y="21276"/>
                </a:lnTo>
                <a:lnTo>
                  <a:pt x="95561" y="4183"/>
                </a:lnTo>
                <a:lnTo>
                  <a:pt x="2661909" y="0"/>
                </a:lnTo>
                <a:lnTo>
                  <a:pt x="2676585" y="829"/>
                </a:lnTo>
                <a:lnTo>
                  <a:pt x="2717333" y="12549"/>
                </a:lnTo>
                <a:lnTo>
                  <a:pt x="2751258" y="36205"/>
                </a:lnTo>
                <a:lnTo>
                  <a:pt x="2775913" y="69343"/>
                </a:lnTo>
                <a:lnTo>
                  <a:pt x="2788849" y="109510"/>
                </a:lnTo>
                <a:lnTo>
                  <a:pt x="2790200" y="1153683"/>
                </a:lnTo>
                <a:lnTo>
                  <a:pt x="2789370" y="1168334"/>
                </a:lnTo>
                <a:lnTo>
                  <a:pt x="2777646" y="1209026"/>
                </a:lnTo>
                <a:lnTo>
                  <a:pt x="2753974" y="1242918"/>
                </a:lnTo>
                <a:lnTo>
                  <a:pt x="2720804" y="1267554"/>
                </a:lnTo>
                <a:lnTo>
                  <a:pt x="2680582" y="1280482"/>
                </a:lnTo>
                <a:lnTo>
                  <a:pt x="128137" y="1281830"/>
                </a:lnTo>
                <a:lnTo>
                  <a:pt x="113476" y="1280999"/>
                </a:lnTo>
                <a:lnTo>
                  <a:pt x="72762" y="1269267"/>
                </a:lnTo>
                <a:lnTo>
                  <a:pt x="38862" y="1245586"/>
                </a:lnTo>
                <a:lnTo>
                  <a:pt x="14233" y="1212415"/>
                </a:lnTo>
                <a:lnTo>
                  <a:pt x="1331" y="1172212"/>
                </a:lnTo>
                <a:lnTo>
                  <a:pt x="0" y="12816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2062" y="0"/>
                </a:moveTo>
                <a:lnTo>
                  <a:pt x="124176" y="64"/>
                </a:lnTo>
                <a:lnTo>
                  <a:pt x="82145" y="8539"/>
                </a:lnTo>
                <a:lnTo>
                  <a:pt x="46350" y="29541"/>
                </a:lnTo>
                <a:lnTo>
                  <a:pt x="19239" y="60616"/>
                </a:lnTo>
                <a:lnTo>
                  <a:pt x="3259" y="99314"/>
                </a:lnTo>
                <a:lnTo>
                  <a:pt x="0" y="128137"/>
                </a:lnTo>
                <a:lnTo>
                  <a:pt x="67" y="1157757"/>
                </a:lnTo>
                <a:lnTo>
                  <a:pt x="8573" y="1199753"/>
                </a:lnTo>
                <a:lnTo>
                  <a:pt x="29599" y="1235512"/>
                </a:lnTo>
                <a:lnTo>
                  <a:pt x="60701" y="1262591"/>
                </a:lnTo>
                <a:lnTo>
                  <a:pt x="99435" y="1278550"/>
                </a:lnTo>
                <a:lnTo>
                  <a:pt x="128290" y="1281805"/>
                </a:lnTo>
                <a:lnTo>
                  <a:pt x="2666149" y="1281741"/>
                </a:lnTo>
                <a:lnTo>
                  <a:pt x="2708122" y="1273268"/>
                </a:lnTo>
                <a:lnTo>
                  <a:pt x="2743880" y="1252258"/>
                </a:lnTo>
                <a:lnTo>
                  <a:pt x="2770971" y="1221156"/>
                </a:lnTo>
                <a:lnTo>
                  <a:pt x="2786941" y="1182410"/>
                </a:lnTo>
                <a:lnTo>
                  <a:pt x="2790200" y="1153539"/>
                </a:lnTo>
                <a:lnTo>
                  <a:pt x="2790139" y="124153"/>
                </a:lnTo>
                <a:lnTo>
                  <a:pt x="2781693" y="82149"/>
                </a:lnTo>
                <a:lnTo>
                  <a:pt x="2760700" y="46361"/>
                </a:lnTo>
                <a:lnTo>
                  <a:pt x="2729618" y="19247"/>
                </a:lnTo>
                <a:lnTo>
                  <a:pt x="2690901" y="3261"/>
                </a:lnTo>
                <a:lnTo>
                  <a:pt x="2662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1" name="object 31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37"/>
                </a:moveTo>
                <a:lnTo>
                  <a:pt x="7198" y="85719"/>
                </a:lnTo>
                <a:lnTo>
                  <a:pt x="27160" y="49290"/>
                </a:lnTo>
                <a:lnTo>
                  <a:pt x="57438" y="21300"/>
                </a:lnTo>
                <a:lnTo>
                  <a:pt x="95583" y="4201"/>
                </a:lnTo>
                <a:lnTo>
                  <a:pt x="2662062" y="0"/>
                </a:lnTo>
                <a:lnTo>
                  <a:pt x="2676724" y="830"/>
                </a:lnTo>
                <a:lnTo>
                  <a:pt x="2717439" y="12560"/>
                </a:lnTo>
                <a:lnTo>
                  <a:pt x="2751339" y="36238"/>
                </a:lnTo>
                <a:lnTo>
                  <a:pt x="2775968" y="69407"/>
                </a:lnTo>
                <a:lnTo>
                  <a:pt x="2788869" y="109612"/>
                </a:lnTo>
                <a:lnTo>
                  <a:pt x="2790200" y="1153539"/>
                </a:lnTo>
                <a:lnTo>
                  <a:pt x="2789370" y="1168218"/>
                </a:lnTo>
                <a:lnTo>
                  <a:pt x="2777651" y="1208970"/>
                </a:lnTo>
                <a:lnTo>
                  <a:pt x="2753995" y="1242891"/>
                </a:lnTo>
                <a:lnTo>
                  <a:pt x="2720853" y="1267537"/>
                </a:lnTo>
                <a:lnTo>
                  <a:pt x="2680679" y="1280461"/>
                </a:lnTo>
                <a:lnTo>
                  <a:pt x="128290" y="1281805"/>
                </a:lnTo>
                <a:lnTo>
                  <a:pt x="113619" y="1280977"/>
                </a:lnTo>
                <a:lnTo>
                  <a:pt x="72885" y="1269267"/>
                </a:lnTo>
                <a:lnTo>
                  <a:pt x="38967" y="1245623"/>
                </a:lnTo>
                <a:lnTo>
                  <a:pt x="14311" y="1212486"/>
                </a:lnTo>
                <a:lnTo>
                  <a:pt x="1360" y="1172298"/>
                </a:lnTo>
                <a:lnTo>
                  <a:pt x="0" y="12813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39495" y="487324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5" y="72173"/>
                </a:lnTo>
                <a:lnTo>
                  <a:pt x="30007" y="37107"/>
                </a:lnTo>
                <a:lnTo>
                  <a:pt x="62894" y="12186"/>
                </a:lnTo>
                <a:lnTo>
                  <a:pt x="103594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17"/>
                </a:lnTo>
                <a:lnTo>
                  <a:pt x="1798915" y="1043254"/>
                </a:lnTo>
                <a:lnTo>
                  <a:pt x="1785896" y="1083369"/>
                </a:lnTo>
                <a:lnTo>
                  <a:pt x="1759928" y="1115393"/>
                </a:lnTo>
                <a:lnTo>
                  <a:pt x="1724091" y="1136242"/>
                </a:lnTo>
                <a:lnTo>
                  <a:pt x="114299" y="1142905"/>
                </a:lnTo>
                <a:lnTo>
                  <a:pt x="99661" y="1141976"/>
                </a:lnTo>
                <a:lnTo>
                  <a:pt x="59541" y="1128959"/>
                </a:lnTo>
                <a:lnTo>
                  <a:pt x="27514" y="1102992"/>
                </a:lnTo>
                <a:lnTo>
                  <a:pt x="6663" y="1067160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6401" y="5063240"/>
            <a:ext cx="2971800" cy="141376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422" y="0"/>
                </a:moveTo>
                <a:lnTo>
                  <a:pt x="103566" y="486"/>
                </a:lnTo>
                <a:lnTo>
                  <a:pt x="62857" y="12154"/>
                </a:lnTo>
                <a:lnTo>
                  <a:pt x="29981" y="37070"/>
                </a:lnTo>
                <a:lnTo>
                  <a:pt x="8006" y="72147"/>
                </a:lnTo>
                <a:lnTo>
                  <a:pt x="0" y="114299"/>
                </a:lnTo>
                <a:lnTo>
                  <a:pt x="484" y="1039195"/>
                </a:lnTo>
                <a:lnTo>
                  <a:pt x="12126" y="1079926"/>
                </a:lnTo>
                <a:lnTo>
                  <a:pt x="37001" y="1112842"/>
                </a:lnTo>
                <a:lnTo>
                  <a:pt x="72041" y="1134856"/>
                </a:lnTo>
                <a:lnTo>
                  <a:pt x="114178" y="1142881"/>
                </a:lnTo>
                <a:lnTo>
                  <a:pt x="1696118" y="1142387"/>
                </a:lnTo>
                <a:lnTo>
                  <a:pt x="1736821" y="1130700"/>
                </a:lnTo>
                <a:lnTo>
                  <a:pt x="1769711" y="1105783"/>
                </a:lnTo>
                <a:lnTo>
                  <a:pt x="1791705" y="1070720"/>
                </a:lnTo>
                <a:lnTo>
                  <a:pt x="1799722" y="1028593"/>
                </a:lnTo>
                <a:lnTo>
                  <a:pt x="1799227" y="103593"/>
                </a:lnTo>
                <a:lnTo>
                  <a:pt x="1787537" y="62893"/>
                </a:lnTo>
                <a:lnTo>
                  <a:pt x="1762618" y="30006"/>
                </a:lnTo>
                <a:lnTo>
                  <a:pt x="1727552" y="8015"/>
                </a:lnTo>
                <a:lnTo>
                  <a:pt x="168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г-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71,6 млн. рублей (9,5 %), 2019 г-74,5 млн.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(10,1%),  2020 г-75,5 млн.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(9,3%)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57801" y="5063240"/>
            <a:ext cx="3352800" cy="133756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06" y="72147"/>
                </a:lnTo>
                <a:lnTo>
                  <a:pt x="29981" y="37070"/>
                </a:lnTo>
                <a:lnTo>
                  <a:pt x="62857" y="12154"/>
                </a:lnTo>
                <a:lnTo>
                  <a:pt x="103566" y="486"/>
                </a:lnTo>
                <a:lnTo>
                  <a:pt x="1685422" y="0"/>
                </a:lnTo>
                <a:lnTo>
                  <a:pt x="1700060" y="928"/>
                </a:lnTo>
                <a:lnTo>
                  <a:pt x="1740178" y="13945"/>
                </a:lnTo>
                <a:lnTo>
                  <a:pt x="1772204" y="39910"/>
                </a:lnTo>
                <a:lnTo>
                  <a:pt x="1793055" y="75744"/>
                </a:lnTo>
                <a:lnTo>
                  <a:pt x="1799722" y="1028593"/>
                </a:lnTo>
                <a:lnTo>
                  <a:pt x="1798793" y="1043230"/>
                </a:lnTo>
                <a:lnTo>
                  <a:pt x="1785774" y="1083345"/>
                </a:lnTo>
                <a:lnTo>
                  <a:pt x="1759806" y="1115368"/>
                </a:lnTo>
                <a:lnTo>
                  <a:pt x="1723969" y="1136217"/>
                </a:lnTo>
                <a:lnTo>
                  <a:pt x="114178" y="1142881"/>
                </a:lnTo>
                <a:lnTo>
                  <a:pt x="99533" y="1141951"/>
                </a:lnTo>
                <a:lnTo>
                  <a:pt x="59421" y="1128920"/>
                </a:lnTo>
                <a:lnTo>
                  <a:pt x="27429" y="1102929"/>
                </a:lnTo>
                <a:lnTo>
                  <a:pt x="6624" y="106706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27506"/>
            <a:ext cx="8686800" cy="70769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0" tIns="40449" rIns="0" bIns="0" rtlCol="0">
            <a:spAutoFit/>
          </a:bodyPr>
          <a:lstStyle/>
          <a:p>
            <a:pPr marL="1770380" marR="5080" indent="-1216660" algn="ctr">
              <a:lnSpc>
                <a:spcPts val="2590"/>
              </a:lnSpc>
            </a:pPr>
            <a:r>
              <a:rPr lang="ru-RU" sz="2000" b="1" spc="-40" dirty="0" smtClean="0">
                <a:solidFill>
                  <a:schemeClr val="tx1"/>
                </a:solidFill>
              </a:rPr>
              <a:t>Какие наиболее значимые муниципальные программы  действуют в </a:t>
            </a:r>
            <a:r>
              <a:rPr lang="ru-RU" sz="2000" b="1" spc="-40" dirty="0" err="1" smtClean="0">
                <a:solidFill>
                  <a:schemeClr val="tx1"/>
                </a:solidFill>
              </a:rPr>
              <a:t>Починковском</a:t>
            </a:r>
            <a:r>
              <a:rPr lang="ru-RU" sz="2000" b="1" spc="-40" dirty="0" smtClean="0">
                <a:solidFill>
                  <a:schemeClr val="tx1"/>
                </a:solidFill>
              </a:rPr>
              <a:t> муниципальном районе</a:t>
            </a:r>
            <a:endParaRPr sz="2000" b="1" spc="-40" dirty="0">
              <a:solidFill>
                <a:schemeClr val="tx1"/>
              </a:solidFill>
            </a:endParaRPr>
          </a:p>
        </p:txBody>
      </p:sp>
      <p:sp>
        <p:nvSpPr>
          <p:cNvPr id="11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305800" y="6477000"/>
            <a:ext cx="609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22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755571" y="1746262"/>
            <a:ext cx="646049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640">
              <a:lnSpc>
                <a:spcPts val="2630"/>
              </a:lnSpc>
              <a:tabLst>
                <a:tab pos="3417570" algn="l"/>
              </a:tabLst>
            </a:pPr>
            <a:r>
              <a:rPr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ɚɤ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80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ɚɫɩɪ</a:t>
            </a:r>
            <a:r>
              <a:rPr sz="22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ɞɟɥɟɧɵ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58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-835" dirty="0">
                <a:solidFill>
                  <a:srgbClr val="FFFFFF"/>
                </a:solidFill>
                <a:latin typeface="Times New Roman"/>
                <a:cs typeface="Times New Roman"/>
              </a:rPr>
              <a:t>ɯ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ɞɵ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25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ɥ</a:t>
            </a:r>
            <a:r>
              <a:rPr sz="22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40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39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ɧɨ</a:t>
            </a:r>
            <a:r>
              <a:rPr sz="2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8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ɸ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5764" y="1746262"/>
            <a:ext cx="95123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630"/>
              </a:lnSpc>
            </a:pP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ɠ</a:t>
            </a:r>
            <a:r>
              <a:rPr sz="2200" b="1" spc="38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32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571" y="2043948"/>
            <a:ext cx="638048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1020">
              <a:lnSpc>
                <a:spcPts val="2630"/>
              </a:lnSpc>
            </a:pP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ɧɚ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30" dirty="0">
                <a:solidFill>
                  <a:srgbClr val="FFFFFF"/>
                </a:solidFill>
                <a:latin typeface="Times New Roman"/>
                <a:cs typeface="Times New Roman"/>
              </a:rPr>
              <a:t>ɩɨ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84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ɧ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290" dirty="0">
                <a:solidFill>
                  <a:srgbClr val="FFFFFF"/>
                </a:solidFill>
                <a:latin typeface="Times New Roman"/>
                <a:cs typeface="Times New Roman"/>
              </a:rPr>
              <a:t>ɜɧɵɦ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6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47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ɚɫɥɹɦ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9600" y="64770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05" y="1890"/>
                </a:lnTo>
                <a:lnTo>
                  <a:pt x="245872" y="7364"/>
                </a:lnTo>
                <a:lnTo>
                  <a:pt x="194281" y="16123"/>
                </a:lnTo>
                <a:lnTo>
                  <a:pt x="147171" y="27870"/>
                </a:lnTo>
                <a:lnTo>
                  <a:pt x="105281" y="42309"/>
                </a:lnTo>
                <a:lnTo>
                  <a:pt x="69351" y="59141"/>
                </a:lnTo>
                <a:lnTo>
                  <a:pt x="28244" y="88226"/>
                </a:lnTo>
                <a:lnTo>
                  <a:pt x="4703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4" y="200687"/>
                </a:lnTo>
                <a:lnTo>
                  <a:pt x="69351" y="229773"/>
                </a:lnTo>
                <a:lnTo>
                  <a:pt x="105281" y="246605"/>
                </a:lnTo>
                <a:lnTo>
                  <a:pt x="147171" y="261044"/>
                </a:lnTo>
                <a:lnTo>
                  <a:pt x="194281" y="272791"/>
                </a:lnTo>
                <a:lnTo>
                  <a:pt x="245872" y="281551"/>
                </a:lnTo>
                <a:lnTo>
                  <a:pt x="301205" y="287024"/>
                </a:lnTo>
                <a:lnTo>
                  <a:pt x="359542" y="288915"/>
                </a:lnTo>
                <a:lnTo>
                  <a:pt x="389035" y="288436"/>
                </a:lnTo>
                <a:lnTo>
                  <a:pt x="445954" y="284717"/>
                </a:lnTo>
                <a:lnTo>
                  <a:pt x="499503" y="277563"/>
                </a:lnTo>
                <a:lnTo>
                  <a:pt x="548941" y="267272"/>
                </a:lnTo>
                <a:lnTo>
                  <a:pt x="593530" y="254142"/>
                </a:lnTo>
                <a:lnTo>
                  <a:pt x="632531" y="238469"/>
                </a:lnTo>
                <a:lnTo>
                  <a:pt x="678936" y="210844"/>
                </a:lnTo>
                <a:lnTo>
                  <a:pt x="708608" y="179172"/>
                </a:lnTo>
                <a:lnTo>
                  <a:pt x="719053" y="144457"/>
                </a:lnTo>
                <a:lnTo>
                  <a:pt x="717862" y="132609"/>
                </a:lnTo>
                <a:lnTo>
                  <a:pt x="690809" y="88226"/>
                </a:lnTo>
                <a:lnTo>
                  <a:pt x="649704" y="59141"/>
                </a:lnTo>
                <a:lnTo>
                  <a:pt x="613775" y="42309"/>
                </a:lnTo>
                <a:lnTo>
                  <a:pt x="571888" y="27870"/>
                </a:lnTo>
                <a:lnTo>
                  <a:pt x="524782" y="16123"/>
                </a:lnTo>
                <a:lnTo>
                  <a:pt x="473196" y="7364"/>
                </a:lnTo>
                <a:lnTo>
                  <a:pt x="417870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+mj-lt"/>
              </a:rPr>
              <a:t>25</a:t>
            </a:r>
            <a:endParaRPr sz="1600" b="1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29600" y="64770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3" y="98796"/>
                </a:lnTo>
                <a:lnTo>
                  <a:pt x="53851" y="68361"/>
                </a:lnTo>
                <a:lnTo>
                  <a:pt x="105281" y="42309"/>
                </a:lnTo>
                <a:lnTo>
                  <a:pt x="147171" y="27870"/>
                </a:lnTo>
                <a:lnTo>
                  <a:pt x="194281" y="16123"/>
                </a:lnTo>
                <a:lnTo>
                  <a:pt x="245872" y="7364"/>
                </a:lnTo>
                <a:lnTo>
                  <a:pt x="301205" y="1890"/>
                </a:lnTo>
                <a:lnTo>
                  <a:pt x="359542" y="0"/>
                </a:lnTo>
                <a:lnTo>
                  <a:pt x="389035" y="478"/>
                </a:lnTo>
                <a:lnTo>
                  <a:pt x="445954" y="4198"/>
                </a:lnTo>
                <a:lnTo>
                  <a:pt x="499503" y="11351"/>
                </a:lnTo>
                <a:lnTo>
                  <a:pt x="548941" y="21642"/>
                </a:lnTo>
                <a:lnTo>
                  <a:pt x="593530" y="34772"/>
                </a:lnTo>
                <a:lnTo>
                  <a:pt x="632531" y="50444"/>
                </a:lnTo>
                <a:lnTo>
                  <a:pt x="678936" y="78069"/>
                </a:lnTo>
                <a:lnTo>
                  <a:pt x="708608" y="109741"/>
                </a:lnTo>
                <a:lnTo>
                  <a:pt x="719053" y="144457"/>
                </a:lnTo>
                <a:lnTo>
                  <a:pt x="717862" y="156305"/>
                </a:lnTo>
                <a:lnTo>
                  <a:pt x="690809" y="200687"/>
                </a:lnTo>
                <a:lnTo>
                  <a:pt x="649704" y="229773"/>
                </a:lnTo>
                <a:lnTo>
                  <a:pt x="613775" y="246605"/>
                </a:lnTo>
                <a:lnTo>
                  <a:pt x="571888" y="261044"/>
                </a:lnTo>
                <a:lnTo>
                  <a:pt x="524782" y="272791"/>
                </a:lnTo>
                <a:lnTo>
                  <a:pt x="473196" y="281551"/>
                </a:lnTo>
                <a:lnTo>
                  <a:pt x="417870" y="287024"/>
                </a:lnTo>
                <a:lnTo>
                  <a:pt x="359542" y="288915"/>
                </a:lnTo>
                <a:lnTo>
                  <a:pt x="330044" y="288436"/>
                </a:lnTo>
                <a:lnTo>
                  <a:pt x="273117" y="284717"/>
                </a:lnTo>
                <a:lnTo>
                  <a:pt x="219563" y="277563"/>
                </a:lnTo>
                <a:lnTo>
                  <a:pt x="170120" y="267272"/>
                </a:lnTo>
                <a:lnTo>
                  <a:pt x="125527" y="254142"/>
                </a:lnTo>
                <a:lnTo>
                  <a:pt x="86525" y="238469"/>
                </a:lnTo>
                <a:lnTo>
                  <a:pt x="40118" y="210844"/>
                </a:lnTo>
                <a:lnTo>
                  <a:pt x="10445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5859994"/>
              </p:ext>
            </p:extLst>
          </p:nvPr>
        </p:nvGraphicFramePr>
        <p:xfrm>
          <a:off x="304800" y="990601"/>
          <a:ext cx="8610600" cy="5471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076"/>
                <a:gridCol w="5240324"/>
                <a:gridCol w="990600"/>
                <a:gridCol w="914400"/>
                <a:gridCol w="1219200"/>
              </a:tblGrid>
              <a:tr h="1015137">
                <a:tc>
                  <a:txBody>
                    <a:bodyPr/>
                    <a:lstStyle/>
                    <a:p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программ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9075" marR="209550" indent="0" algn="ctr" defTabSz="9144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2018 год млн. рублей</a:t>
                      </a:r>
                    </a:p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9075" marR="209550" algn="ctr">
                        <a:lnSpc>
                          <a:spcPct val="114999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2019 год  млн.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руб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9075" marR="209550" algn="ctr">
                        <a:lnSpc>
                          <a:spcPct val="114999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2020 год млн.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руб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693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7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 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Починковском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районе на 2015-2016 годы и на период до 2020 года»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408,3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426,4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423,2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6963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7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«Улучшение условий и охраны труда 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Починковском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районе на 2016-2018 годы»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4302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«Построение и развитие аппаратно- программного комплекса «Безопасный город »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Починковского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района на 2016-2018 годы »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 Развитие малого и среднего предпринимательства в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Починковском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муниципальном районе на 2016-2020 годы»</a:t>
                      </a:r>
                      <a:endParaRPr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7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населения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Починковского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района доступным  и комфортным жильем на 2015-2020 гг.»</a:t>
                      </a:r>
                      <a:endParaRPr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7527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64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района на 2017-2019 годы»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58356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«Развитие физической культуры и спорта 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Починковском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районе на 2015-2017 годы»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" marR="583565">
                        <a:lnSpc>
                          <a:spcPct val="100000"/>
                        </a:lnSpc>
                      </a:pP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299046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«Развитие агропромышленного комплекса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Нижегородской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68,9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«Управление муниципальными финансами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района Нижегородской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«Комплексное развитие систем коммунальной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инфраструктуры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района Нижегородской области на 2016-2020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на перспективу до 2025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3201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«Развитие дорожного хозяйства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Ризоватовского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сельсовета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на 2016-2020 годы»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819400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bject 2"/>
          <p:cNvSpPr/>
          <p:nvPr/>
        </p:nvSpPr>
        <p:spPr>
          <a:xfrm>
            <a:off x="228600" y="228600"/>
            <a:ext cx="8695943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4973" y="859414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116" y="0"/>
                </a:moveTo>
                <a:lnTo>
                  <a:pt x="2873623" y="0"/>
                </a:lnTo>
                <a:lnTo>
                  <a:pt x="2752343" y="20055"/>
                </a:lnTo>
                <a:lnTo>
                  <a:pt x="2628899" y="42397"/>
                </a:lnTo>
                <a:lnTo>
                  <a:pt x="2373386" y="91561"/>
                </a:lnTo>
                <a:lnTo>
                  <a:pt x="2105284" y="149717"/>
                </a:lnTo>
                <a:lnTo>
                  <a:pt x="1824227" y="216651"/>
                </a:lnTo>
                <a:lnTo>
                  <a:pt x="1566671" y="281543"/>
                </a:lnTo>
                <a:lnTo>
                  <a:pt x="842893" y="444611"/>
                </a:lnTo>
                <a:lnTo>
                  <a:pt x="621548" y="489325"/>
                </a:lnTo>
                <a:lnTo>
                  <a:pt x="200040" y="567415"/>
                </a:lnTo>
                <a:lnTo>
                  <a:pt x="0" y="600943"/>
                </a:lnTo>
                <a:lnTo>
                  <a:pt x="138318" y="621151"/>
                </a:lnTo>
                <a:lnTo>
                  <a:pt x="270266" y="638921"/>
                </a:lnTo>
                <a:lnTo>
                  <a:pt x="398038" y="654679"/>
                </a:lnTo>
                <a:lnTo>
                  <a:pt x="644926" y="681471"/>
                </a:lnTo>
                <a:lnTo>
                  <a:pt x="874775" y="699241"/>
                </a:lnTo>
                <a:lnTo>
                  <a:pt x="985540" y="705977"/>
                </a:lnTo>
                <a:lnTo>
                  <a:pt x="1094110" y="710427"/>
                </a:lnTo>
                <a:lnTo>
                  <a:pt x="1298447" y="714999"/>
                </a:lnTo>
                <a:lnTo>
                  <a:pt x="1396380" y="714999"/>
                </a:lnTo>
                <a:lnTo>
                  <a:pt x="1585843" y="710427"/>
                </a:lnTo>
                <a:lnTo>
                  <a:pt x="1675272" y="705977"/>
                </a:lnTo>
                <a:lnTo>
                  <a:pt x="1845563" y="692657"/>
                </a:lnTo>
                <a:lnTo>
                  <a:pt x="1928500" y="683635"/>
                </a:lnTo>
                <a:lnTo>
                  <a:pt x="2086112" y="661294"/>
                </a:lnTo>
                <a:lnTo>
                  <a:pt x="2235067" y="634471"/>
                </a:lnTo>
                <a:lnTo>
                  <a:pt x="2375550" y="603229"/>
                </a:lnTo>
                <a:lnTo>
                  <a:pt x="2509662" y="567415"/>
                </a:lnTo>
                <a:lnTo>
                  <a:pt x="2637403" y="527303"/>
                </a:lnTo>
                <a:lnTo>
                  <a:pt x="2758714" y="482589"/>
                </a:lnTo>
                <a:lnTo>
                  <a:pt x="2875787" y="435589"/>
                </a:lnTo>
                <a:lnTo>
                  <a:pt x="2880116" y="433456"/>
                </a:lnTo>
                <a:lnTo>
                  <a:pt x="288011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2422" y="730880"/>
            <a:ext cx="5551805" cy="851535"/>
          </a:xfrm>
          <a:custGeom>
            <a:avLst/>
            <a:gdLst/>
            <a:ahLst/>
            <a:cxnLst/>
            <a:rect l="l" t="t" r="r" b="b"/>
            <a:pathLst>
              <a:path w="5551805" h="851535">
                <a:moveTo>
                  <a:pt x="853577" y="0"/>
                </a:moveTo>
                <a:lnTo>
                  <a:pt x="685418" y="0"/>
                </a:lnTo>
                <a:lnTo>
                  <a:pt x="527928" y="4571"/>
                </a:lnTo>
                <a:lnTo>
                  <a:pt x="380999" y="11186"/>
                </a:lnTo>
                <a:lnTo>
                  <a:pt x="244733" y="22341"/>
                </a:lnTo>
                <a:lnTo>
                  <a:pt x="117098" y="35813"/>
                </a:lnTo>
                <a:lnTo>
                  <a:pt x="0" y="53736"/>
                </a:lnTo>
                <a:lnTo>
                  <a:pt x="334136" y="96133"/>
                </a:lnTo>
                <a:lnTo>
                  <a:pt x="693922" y="156453"/>
                </a:lnTo>
                <a:lnTo>
                  <a:pt x="1079251" y="234695"/>
                </a:lnTo>
                <a:lnTo>
                  <a:pt x="1283588" y="279288"/>
                </a:lnTo>
                <a:lnTo>
                  <a:pt x="1868926" y="422269"/>
                </a:lnTo>
                <a:lnTo>
                  <a:pt x="2562986" y="576468"/>
                </a:lnTo>
                <a:lnTo>
                  <a:pt x="2882264" y="639074"/>
                </a:lnTo>
                <a:lnTo>
                  <a:pt x="3035548" y="668152"/>
                </a:lnTo>
                <a:lnTo>
                  <a:pt x="3329315" y="717285"/>
                </a:lnTo>
                <a:lnTo>
                  <a:pt x="3469766" y="739536"/>
                </a:lnTo>
                <a:lnTo>
                  <a:pt x="3737990" y="775350"/>
                </a:lnTo>
                <a:lnTo>
                  <a:pt x="3991218" y="806592"/>
                </a:lnTo>
                <a:lnTo>
                  <a:pt x="4112651" y="817747"/>
                </a:lnTo>
                <a:lnTo>
                  <a:pt x="4342500" y="835670"/>
                </a:lnTo>
                <a:lnTo>
                  <a:pt x="4453265" y="842406"/>
                </a:lnTo>
                <a:lnTo>
                  <a:pt x="4666106" y="851275"/>
                </a:lnTo>
                <a:lnTo>
                  <a:pt x="4864104" y="851275"/>
                </a:lnTo>
                <a:lnTo>
                  <a:pt x="5051435" y="846825"/>
                </a:lnTo>
                <a:lnTo>
                  <a:pt x="5140832" y="842406"/>
                </a:lnTo>
                <a:lnTo>
                  <a:pt x="5228097" y="835670"/>
                </a:lnTo>
                <a:lnTo>
                  <a:pt x="5474985" y="808878"/>
                </a:lnTo>
                <a:lnTo>
                  <a:pt x="5551550" y="797692"/>
                </a:lnTo>
                <a:lnTo>
                  <a:pt x="5304662" y="766450"/>
                </a:lnTo>
                <a:lnTo>
                  <a:pt x="5042931" y="728471"/>
                </a:lnTo>
                <a:lnTo>
                  <a:pt x="4474479" y="630052"/>
                </a:lnTo>
                <a:lnTo>
                  <a:pt x="4165869" y="567568"/>
                </a:lnTo>
                <a:lnTo>
                  <a:pt x="3840098" y="498347"/>
                </a:lnTo>
                <a:lnTo>
                  <a:pt x="2854589" y="263651"/>
                </a:lnTo>
                <a:lnTo>
                  <a:pt x="2586365" y="205618"/>
                </a:lnTo>
                <a:lnTo>
                  <a:pt x="2330973" y="156453"/>
                </a:lnTo>
                <a:lnTo>
                  <a:pt x="2207376" y="134111"/>
                </a:lnTo>
                <a:lnTo>
                  <a:pt x="2086096" y="114056"/>
                </a:lnTo>
                <a:lnTo>
                  <a:pt x="1969023" y="96133"/>
                </a:lnTo>
                <a:lnTo>
                  <a:pt x="1630542" y="51450"/>
                </a:lnTo>
                <a:lnTo>
                  <a:pt x="1419865" y="31363"/>
                </a:lnTo>
                <a:lnTo>
                  <a:pt x="1221866" y="15758"/>
                </a:lnTo>
                <a:lnTo>
                  <a:pt x="1032372" y="4571"/>
                </a:lnTo>
                <a:lnTo>
                  <a:pt x="853577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69" y="714237"/>
            <a:ext cx="8723420" cy="1331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9916" y="3238103"/>
            <a:ext cx="5238115" cy="2095897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4893929" y="0"/>
                </a:moveTo>
                <a:lnTo>
                  <a:pt x="343905" y="0"/>
                </a:lnTo>
                <a:lnTo>
                  <a:pt x="315693" y="1140"/>
                </a:lnTo>
                <a:lnTo>
                  <a:pt x="261245" y="10000"/>
                </a:lnTo>
                <a:lnTo>
                  <a:pt x="210021" y="27040"/>
                </a:lnTo>
                <a:lnTo>
                  <a:pt x="162729" y="51551"/>
                </a:lnTo>
                <a:lnTo>
                  <a:pt x="120076" y="82821"/>
                </a:lnTo>
                <a:lnTo>
                  <a:pt x="82768" y="120143"/>
                </a:lnTo>
                <a:lnTo>
                  <a:pt x="51513" y="162805"/>
                </a:lnTo>
                <a:lnTo>
                  <a:pt x="27019" y="210099"/>
                </a:lnTo>
                <a:lnTo>
                  <a:pt x="9992" y="261313"/>
                </a:lnTo>
                <a:lnTo>
                  <a:pt x="1139" y="315740"/>
                </a:lnTo>
                <a:lnTo>
                  <a:pt x="0" y="343936"/>
                </a:lnTo>
                <a:lnTo>
                  <a:pt x="0" y="1719218"/>
                </a:lnTo>
                <a:lnTo>
                  <a:pt x="4499" y="1775014"/>
                </a:lnTo>
                <a:lnTo>
                  <a:pt x="17527" y="1827940"/>
                </a:lnTo>
                <a:lnTo>
                  <a:pt x="38377" y="1877287"/>
                </a:lnTo>
                <a:lnTo>
                  <a:pt x="66340" y="1922350"/>
                </a:lnTo>
                <a:lnTo>
                  <a:pt x="100709" y="1962419"/>
                </a:lnTo>
                <a:lnTo>
                  <a:pt x="140778" y="1996789"/>
                </a:lnTo>
                <a:lnTo>
                  <a:pt x="185840" y="2024752"/>
                </a:lnTo>
                <a:lnTo>
                  <a:pt x="235186" y="2045602"/>
                </a:lnTo>
                <a:lnTo>
                  <a:pt x="288110" y="2058630"/>
                </a:lnTo>
                <a:lnTo>
                  <a:pt x="343905" y="2063130"/>
                </a:lnTo>
                <a:lnTo>
                  <a:pt x="4893929" y="2063130"/>
                </a:lnTo>
                <a:lnTo>
                  <a:pt x="4949691" y="2058630"/>
                </a:lnTo>
                <a:lnTo>
                  <a:pt x="5002589" y="2045602"/>
                </a:lnTo>
                <a:lnTo>
                  <a:pt x="5051915" y="2024752"/>
                </a:lnTo>
                <a:lnTo>
                  <a:pt x="5096961" y="1996789"/>
                </a:lnTo>
                <a:lnTo>
                  <a:pt x="5137019" y="1962419"/>
                </a:lnTo>
                <a:lnTo>
                  <a:pt x="5171381" y="1922350"/>
                </a:lnTo>
                <a:lnTo>
                  <a:pt x="5199339" y="1877287"/>
                </a:lnTo>
                <a:lnTo>
                  <a:pt x="5220186" y="1827940"/>
                </a:lnTo>
                <a:lnTo>
                  <a:pt x="5233213" y="1775014"/>
                </a:lnTo>
                <a:lnTo>
                  <a:pt x="5237713" y="1719218"/>
                </a:lnTo>
                <a:lnTo>
                  <a:pt x="5237713" y="343936"/>
                </a:lnTo>
                <a:lnTo>
                  <a:pt x="5233213" y="288170"/>
                </a:lnTo>
                <a:lnTo>
                  <a:pt x="5220186" y="235260"/>
                </a:lnTo>
                <a:lnTo>
                  <a:pt x="5199339" y="185917"/>
                </a:lnTo>
                <a:lnTo>
                  <a:pt x="5171381" y="140851"/>
                </a:lnTo>
                <a:lnTo>
                  <a:pt x="5137019" y="100770"/>
                </a:lnTo>
                <a:lnTo>
                  <a:pt x="5096961" y="66385"/>
                </a:lnTo>
                <a:lnTo>
                  <a:pt x="5051915" y="38406"/>
                </a:lnTo>
                <a:lnTo>
                  <a:pt x="5002589" y="17542"/>
                </a:lnTo>
                <a:lnTo>
                  <a:pt x="4949691" y="4503"/>
                </a:lnTo>
                <a:lnTo>
                  <a:pt x="489392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 полномочий органов местного самоуправления в области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образования(за счет средств областного бюджета)-в 2018 г  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(2019 г.-297,1 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 г-297,2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муниципальных дошкольных организациях-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г-66,5 млн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руб.(2019-66,9 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 г.-66,9 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муниципальных общеобразовательных организациях-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г-2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,8 млн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(2019 г-230,2 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2020-230,3 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9916" y="3238103"/>
            <a:ext cx="5238115" cy="2063750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0" y="343936"/>
                </a:moveTo>
                <a:lnTo>
                  <a:pt x="4499" y="288170"/>
                </a:lnTo>
                <a:lnTo>
                  <a:pt x="17527" y="235260"/>
                </a:lnTo>
                <a:lnTo>
                  <a:pt x="38377" y="185917"/>
                </a:lnTo>
                <a:lnTo>
                  <a:pt x="66340" y="140851"/>
                </a:lnTo>
                <a:lnTo>
                  <a:pt x="100709" y="100770"/>
                </a:lnTo>
                <a:lnTo>
                  <a:pt x="140778" y="66385"/>
                </a:lnTo>
                <a:lnTo>
                  <a:pt x="185840" y="38406"/>
                </a:lnTo>
                <a:lnTo>
                  <a:pt x="235186" y="17542"/>
                </a:lnTo>
                <a:lnTo>
                  <a:pt x="288110" y="4503"/>
                </a:lnTo>
                <a:lnTo>
                  <a:pt x="343905" y="0"/>
                </a:lnTo>
                <a:lnTo>
                  <a:pt x="4893929" y="0"/>
                </a:lnTo>
                <a:lnTo>
                  <a:pt x="4949691" y="4503"/>
                </a:lnTo>
                <a:lnTo>
                  <a:pt x="5002589" y="17542"/>
                </a:lnTo>
                <a:lnTo>
                  <a:pt x="5051915" y="38406"/>
                </a:lnTo>
                <a:lnTo>
                  <a:pt x="5096961" y="66385"/>
                </a:lnTo>
                <a:lnTo>
                  <a:pt x="5137019" y="100770"/>
                </a:lnTo>
                <a:lnTo>
                  <a:pt x="5171381" y="140851"/>
                </a:lnTo>
                <a:lnTo>
                  <a:pt x="5199339" y="185917"/>
                </a:lnTo>
                <a:lnTo>
                  <a:pt x="5220186" y="235260"/>
                </a:lnTo>
                <a:lnTo>
                  <a:pt x="5233213" y="288170"/>
                </a:lnTo>
                <a:lnTo>
                  <a:pt x="5237713" y="343936"/>
                </a:lnTo>
                <a:lnTo>
                  <a:pt x="5237713" y="1719218"/>
                </a:lnTo>
                <a:lnTo>
                  <a:pt x="5233213" y="1775014"/>
                </a:lnTo>
                <a:lnTo>
                  <a:pt x="5220186" y="1827940"/>
                </a:lnTo>
                <a:lnTo>
                  <a:pt x="5199339" y="1877287"/>
                </a:lnTo>
                <a:lnTo>
                  <a:pt x="5171381" y="1922350"/>
                </a:lnTo>
                <a:lnTo>
                  <a:pt x="5137019" y="1962419"/>
                </a:lnTo>
                <a:lnTo>
                  <a:pt x="5096961" y="1996789"/>
                </a:lnTo>
                <a:lnTo>
                  <a:pt x="5051915" y="2024752"/>
                </a:lnTo>
                <a:lnTo>
                  <a:pt x="5002589" y="2045602"/>
                </a:lnTo>
                <a:lnTo>
                  <a:pt x="4949691" y="2058630"/>
                </a:lnTo>
                <a:lnTo>
                  <a:pt x="4893929" y="2063130"/>
                </a:lnTo>
                <a:lnTo>
                  <a:pt x="343905" y="2063130"/>
                </a:lnTo>
                <a:lnTo>
                  <a:pt x="288110" y="2058630"/>
                </a:lnTo>
                <a:lnTo>
                  <a:pt x="235186" y="2045602"/>
                </a:lnTo>
                <a:lnTo>
                  <a:pt x="185840" y="2024752"/>
                </a:lnTo>
                <a:lnTo>
                  <a:pt x="140778" y="1996789"/>
                </a:lnTo>
                <a:lnTo>
                  <a:pt x="100709" y="1962419"/>
                </a:lnTo>
                <a:lnTo>
                  <a:pt x="66340" y="1922350"/>
                </a:lnTo>
                <a:lnTo>
                  <a:pt x="38377" y="1877287"/>
                </a:lnTo>
                <a:lnTo>
                  <a:pt x="17527" y="1827940"/>
                </a:lnTo>
                <a:lnTo>
                  <a:pt x="4499" y="1775014"/>
                </a:lnTo>
                <a:lnTo>
                  <a:pt x="0" y="1719218"/>
                </a:lnTo>
                <a:lnTo>
                  <a:pt x="0" y="3439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2296" y="1957567"/>
            <a:ext cx="5238115" cy="1191260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5039227" y="0"/>
                </a:moveTo>
                <a:lnTo>
                  <a:pt x="198485" y="0"/>
                </a:lnTo>
                <a:lnTo>
                  <a:pt x="182208" y="658"/>
                </a:lnTo>
                <a:lnTo>
                  <a:pt x="135754" y="10123"/>
                </a:lnTo>
                <a:lnTo>
                  <a:pt x="93938" y="29748"/>
                </a:lnTo>
                <a:lnTo>
                  <a:pt x="58140" y="58152"/>
                </a:lnTo>
                <a:lnTo>
                  <a:pt x="29741" y="93951"/>
                </a:lnTo>
                <a:lnTo>
                  <a:pt x="10120" y="135766"/>
                </a:lnTo>
                <a:lnTo>
                  <a:pt x="658" y="182212"/>
                </a:lnTo>
                <a:lnTo>
                  <a:pt x="0" y="198485"/>
                </a:lnTo>
                <a:lnTo>
                  <a:pt x="0" y="992489"/>
                </a:lnTo>
                <a:lnTo>
                  <a:pt x="5769" y="1040185"/>
                </a:lnTo>
                <a:lnTo>
                  <a:pt x="22157" y="1083705"/>
                </a:lnTo>
                <a:lnTo>
                  <a:pt x="47783" y="1121669"/>
                </a:lnTo>
                <a:lnTo>
                  <a:pt x="81268" y="1152694"/>
                </a:lnTo>
                <a:lnTo>
                  <a:pt x="121232" y="1175401"/>
                </a:lnTo>
                <a:lnTo>
                  <a:pt x="166293" y="1188406"/>
                </a:lnTo>
                <a:lnTo>
                  <a:pt x="198485" y="1191005"/>
                </a:lnTo>
                <a:lnTo>
                  <a:pt x="5039227" y="1191005"/>
                </a:lnTo>
                <a:lnTo>
                  <a:pt x="5086921" y="1185234"/>
                </a:lnTo>
                <a:lnTo>
                  <a:pt x="5130437" y="1168842"/>
                </a:lnTo>
                <a:lnTo>
                  <a:pt x="5168394" y="1143209"/>
                </a:lnTo>
                <a:lnTo>
                  <a:pt x="5199413" y="1109717"/>
                </a:lnTo>
                <a:lnTo>
                  <a:pt x="5222113" y="1069747"/>
                </a:lnTo>
                <a:lnTo>
                  <a:pt x="5235115" y="1024682"/>
                </a:lnTo>
                <a:lnTo>
                  <a:pt x="5237713" y="992489"/>
                </a:lnTo>
                <a:lnTo>
                  <a:pt x="5237713" y="198485"/>
                </a:lnTo>
                <a:lnTo>
                  <a:pt x="5231944" y="150801"/>
                </a:lnTo>
                <a:lnTo>
                  <a:pt x="5215556" y="107289"/>
                </a:lnTo>
                <a:lnTo>
                  <a:pt x="5189929" y="69331"/>
                </a:lnTo>
                <a:lnTo>
                  <a:pt x="5156444" y="38309"/>
                </a:lnTo>
                <a:lnTo>
                  <a:pt x="5116481" y="15604"/>
                </a:lnTo>
                <a:lnTo>
                  <a:pt x="5071419" y="2599"/>
                </a:lnTo>
                <a:lnTo>
                  <a:pt x="5039227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 казенных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на выполнение муниципальных   заданий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районного бюджета  (37 организаций)-   2018 г        109,1 млн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2019 г-124,6 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 г-121 млн.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79916" y="1949958"/>
            <a:ext cx="5238115" cy="1191260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0" y="198485"/>
                </a:moveTo>
                <a:lnTo>
                  <a:pt x="5769" y="150801"/>
                </a:lnTo>
                <a:lnTo>
                  <a:pt x="22157" y="107289"/>
                </a:lnTo>
                <a:lnTo>
                  <a:pt x="47783" y="69331"/>
                </a:lnTo>
                <a:lnTo>
                  <a:pt x="81268" y="38309"/>
                </a:lnTo>
                <a:lnTo>
                  <a:pt x="121232" y="15604"/>
                </a:lnTo>
                <a:lnTo>
                  <a:pt x="166293" y="2599"/>
                </a:lnTo>
                <a:lnTo>
                  <a:pt x="198485" y="0"/>
                </a:lnTo>
                <a:lnTo>
                  <a:pt x="5039227" y="0"/>
                </a:lnTo>
                <a:lnTo>
                  <a:pt x="5086921" y="5771"/>
                </a:lnTo>
                <a:lnTo>
                  <a:pt x="5130437" y="22163"/>
                </a:lnTo>
                <a:lnTo>
                  <a:pt x="5168394" y="47794"/>
                </a:lnTo>
                <a:lnTo>
                  <a:pt x="5199413" y="81282"/>
                </a:lnTo>
                <a:lnTo>
                  <a:pt x="5222113" y="121245"/>
                </a:lnTo>
                <a:lnTo>
                  <a:pt x="5235115" y="166301"/>
                </a:lnTo>
                <a:lnTo>
                  <a:pt x="5237713" y="198485"/>
                </a:lnTo>
                <a:lnTo>
                  <a:pt x="5237713" y="992489"/>
                </a:lnTo>
                <a:lnTo>
                  <a:pt x="5231944" y="1040185"/>
                </a:lnTo>
                <a:lnTo>
                  <a:pt x="5215556" y="1083705"/>
                </a:lnTo>
                <a:lnTo>
                  <a:pt x="5189929" y="1121669"/>
                </a:lnTo>
                <a:lnTo>
                  <a:pt x="5156444" y="1152694"/>
                </a:lnTo>
                <a:lnTo>
                  <a:pt x="5116481" y="1175401"/>
                </a:lnTo>
                <a:lnTo>
                  <a:pt x="5071419" y="1188406"/>
                </a:lnTo>
                <a:lnTo>
                  <a:pt x="5039227" y="1191005"/>
                </a:lnTo>
                <a:lnTo>
                  <a:pt x="198485" y="1191005"/>
                </a:lnTo>
                <a:lnTo>
                  <a:pt x="150792" y="1185234"/>
                </a:lnTo>
                <a:lnTo>
                  <a:pt x="107276" y="1168842"/>
                </a:lnTo>
                <a:lnTo>
                  <a:pt x="69319" y="1143209"/>
                </a:lnTo>
                <a:lnTo>
                  <a:pt x="38300" y="1109717"/>
                </a:lnTo>
                <a:lnTo>
                  <a:pt x="15600" y="1069747"/>
                </a:lnTo>
                <a:lnTo>
                  <a:pt x="2598" y="1024682"/>
                </a:lnTo>
                <a:lnTo>
                  <a:pt x="0" y="992489"/>
                </a:lnTo>
                <a:lnTo>
                  <a:pt x="0" y="19848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19600" y="2469252"/>
            <a:ext cx="43521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3905" marR="133350" indent="-1270" algn="ctr">
              <a:lnSpc>
                <a:spcPct val="10000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05800" y="64008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05801" y="6388452"/>
            <a:ext cx="775202" cy="317148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30741" y="6447387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377144"/>
              </p:ext>
            </p:extLst>
          </p:nvPr>
        </p:nvGraphicFramePr>
        <p:xfrm>
          <a:off x="245169" y="964194"/>
          <a:ext cx="8777515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5368"/>
                <a:gridCol w="1886540"/>
                <a:gridCol w="1886540"/>
                <a:gridCol w="2033667"/>
                <a:gridCol w="25400"/>
              </a:tblGrid>
              <a:tr h="295345">
                <a:tc>
                  <a:txBody>
                    <a:bodyPr/>
                    <a:lstStyle/>
                    <a:p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2018 год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600" b="1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6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600" b="1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467628">
                <a:tc>
                  <a:txBody>
                    <a:bodyPr/>
                    <a:lstStyle/>
                    <a:p>
                      <a:pPr marL="84455" marR="50165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образование на одного жителя, рублей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14285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14921</a:t>
                      </a: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14806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124200" y="5257800"/>
            <a:ext cx="5554665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расходы по муниципальной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год—408,3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год—426,4 млн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algn="ctr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2020 год—423,2 млн. руб.</a:t>
            </a:r>
          </a:p>
          <a:p>
            <a:pPr algn="ctr">
              <a:spcAft>
                <a:spcPts val="100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228600" y="228600"/>
            <a:ext cx="8700515" cy="73761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образования в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и на период до 2020 года"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NASCC0B72\Exchange\A\82942098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05200"/>
            <a:ext cx="28194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Содержимое 3" descr="DSC_0247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r="35714"/>
          <a:stretch>
            <a:fillRect/>
          </a:stretch>
        </p:blipFill>
        <p:spPr>
          <a:xfrm rot="5400000">
            <a:off x="1143000" y="4343400"/>
            <a:ext cx="16764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1981200"/>
            <a:ext cx="3048000" cy="1523999"/>
          </a:xfrm>
          <a:custGeom>
            <a:avLst/>
            <a:gdLst/>
            <a:ahLst/>
            <a:cxnLst/>
            <a:rect l="l" t="t" r="r" b="b"/>
            <a:pathLst>
              <a:path w="5705475" h="1165860">
                <a:moveTo>
                  <a:pt x="5122339" y="0"/>
                </a:moveTo>
                <a:lnTo>
                  <a:pt x="0" y="0"/>
                </a:lnTo>
                <a:lnTo>
                  <a:pt x="582883" y="582777"/>
                </a:lnTo>
                <a:lnTo>
                  <a:pt x="0" y="1165707"/>
                </a:lnTo>
                <a:lnTo>
                  <a:pt x="5122339" y="1165707"/>
                </a:lnTo>
                <a:lnTo>
                  <a:pt x="5705147" y="582777"/>
                </a:lnTo>
                <a:lnTo>
                  <a:pt x="51223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учреждений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65,2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66800" y="2743200"/>
            <a:ext cx="415226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marR="5080" indent="-612775">
              <a:lnSpc>
                <a:spcPts val="1510"/>
              </a:lnSpc>
              <a:tabLst>
                <a:tab pos="2258695" algn="l"/>
                <a:tab pos="2487295" algn="l"/>
                <a:tab pos="3076575" algn="l"/>
                <a:tab pos="4036695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7821" y="227507"/>
            <a:ext cx="8048356" cy="305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3077644"/>
              </p:ext>
            </p:extLst>
          </p:nvPr>
        </p:nvGraphicFramePr>
        <p:xfrm>
          <a:off x="381000" y="3581399"/>
          <a:ext cx="8534400" cy="2416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6897"/>
                <a:gridCol w="1700766"/>
                <a:gridCol w="1914550"/>
                <a:gridCol w="32187"/>
              </a:tblGrid>
              <a:tr h="2686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индикатора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Ед. измерения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2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</a:tr>
              <a:tr h="844409">
                <a:tc>
                  <a:txBody>
                    <a:bodyPr/>
                    <a:lstStyle/>
                    <a:p>
                      <a:pPr marL="62230" marR="5461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средней заработной платы работников учреждений культуры, повышение которых предусмотрено Указом Президента РФ от 07 мая 2012 года №597 «О мероприятиях по реализации государственной социальной политики», к средней заработной плате по НО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63316">
                <a:tc>
                  <a:txBody>
                    <a:bodyPr/>
                    <a:lstStyle/>
                    <a:p>
                      <a:pPr marL="62230" marR="55244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муниципальных учреждений культуры, имеющих свой информационный портал в сети Интернет, от общего числа учреждений культуры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2230" marR="55244"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84505" marR="154305" indent="-318770">
                        <a:lnSpc>
                          <a:spcPct val="100000"/>
                        </a:lnSpc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4505" marR="154305" indent="-31877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33307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работников с высшим профессиональным образованием, от общего числа специалистов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4505" marR="154305" indent="-31877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89128" y="5943600"/>
            <a:ext cx="804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Всего расходов на муниципальную программу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2018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91,6 млн. рублей, в 2019 г.-94,8 млн. руб., в 2020 г.-96,1 млн. руб.</a:t>
            </a:r>
            <a:endParaRPr lang="ru-RU" dirty="0"/>
          </a:p>
        </p:txBody>
      </p:sp>
      <p:sp>
        <p:nvSpPr>
          <p:cNvPr id="26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228600" y="76200"/>
            <a:ext cx="870051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Починковском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2017 -2019 годы"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30" name="object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9805282"/>
              </p:ext>
            </p:extLst>
          </p:nvPr>
        </p:nvGraphicFramePr>
        <p:xfrm>
          <a:off x="152400" y="817828"/>
          <a:ext cx="8844663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7641"/>
                <a:gridCol w="1900805"/>
                <a:gridCol w="1900805"/>
                <a:gridCol w="2050012"/>
                <a:gridCol w="25400"/>
              </a:tblGrid>
              <a:tr h="311591">
                <a:tc>
                  <a:txBody>
                    <a:bodyPr/>
                    <a:lstStyle/>
                    <a:p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200" b="1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2019 год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sz="1200" b="1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623181">
                <a:tc>
                  <a:txBody>
                    <a:bodyPr/>
                    <a:lstStyle/>
                    <a:p>
                      <a:pPr marL="84455" marR="50165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культуру на одного жителя, рублей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3203</a:t>
                      </a: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3315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2438400" cy="1328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514600" cy="139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04800" y="329184"/>
            <a:ext cx="8302751" cy="7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81584"/>
            <a:ext cx="8302751" cy="96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 smtClean="0"/>
          </a:p>
        </p:txBody>
      </p:sp>
      <p:sp>
        <p:nvSpPr>
          <p:cNvPr id="4" name="object 2"/>
          <p:cNvSpPr/>
          <p:nvPr/>
        </p:nvSpPr>
        <p:spPr>
          <a:xfrm>
            <a:off x="304800" y="228600"/>
            <a:ext cx="858774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"Развитие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агропромышленного комплекса </a:t>
            </a:r>
            <a:r>
              <a:rPr lang="ru-RU" b="1" dirty="0" err="1" smtClean="0">
                <a:solidFill>
                  <a:schemeClr val="bg1"/>
                </a:solidFill>
              </a:rPr>
              <a:t>Починковского</a:t>
            </a:r>
            <a:r>
              <a:rPr lang="ru-RU" b="1" dirty="0" smtClean="0">
                <a:solidFill>
                  <a:schemeClr val="bg1"/>
                </a:solidFill>
              </a:rPr>
              <a:t> муниципального района Нижегородской области"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295400"/>
            <a:ext cx="373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000" b="1" dirty="0" smtClean="0"/>
              <a:t>Утверждена: </a:t>
            </a:r>
          </a:p>
          <a:p>
            <a:r>
              <a:rPr lang="ru-RU" sz="1000" dirty="0" smtClean="0"/>
              <a:t>Постановление Администрации </a:t>
            </a:r>
            <a:r>
              <a:rPr lang="ru-RU" sz="1000" dirty="0" err="1" smtClean="0"/>
              <a:t>Починковского</a:t>
            </a:r>
            <a:r>
              <a:rPr lang="ru-RU" sz="1000" dirty="0" smtClean="0"/>
              <a:t> муниципального района 03.10.2014 года №794 "Об утверждении муниципальной  программы "Развитие агропромышленного комплекса  </a:t>
            </a:r>
            <a:r>
              <a:rPr lang="ru-RU" sz="1000" dirty="0" err="1" smtClean="0"/>
              <a:t>Починковского</a:t>
            </a:r>
            <a:r>
              <a:rPr lang="ru-RU" sz="1000" dirty="0" smtClean="0"/>
              <a:t>  муниципального района Нижегородской области".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657600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1371601"/>
            <a:ext cx="3505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Срок действия программы: </a:t>
            </a:r>
          </a:p>
          <a:p>
            <a:r>
              <a:rPr lang="ru-RU" sz="1000" dirty="0" smtClean="0"/>
              <a:t>2015-2020 годы. </a:t>
            </a:r>
          </a:p>
          <a:p>
            <a:r>
              <a:rPr lang="ru-RU" sz="1000" b="1" dirty="0" smtClean="0"/>
              <a:t>Цель :</a:t>
            </a:r>
          </a:p>
          <a:p>
            <a:r>
              <a:rPr lang="ru-RU" sz="1000" dirty="0" smtClean="0"/>
              <a:t>Развитие производственно-финансовой деятельности организаций агропромышленного комплекса, создание условий для устойчивого развития сельских территорий.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800" y="3048001"/>
          <a:ext cx="4876800" cy="293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  <a:gridCol w="609600"/>
                <a:gridCol w="990600"/>
                <a:gridCol w="762000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Расходы на реализацию муниципальной программы, млн.рублей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063114">
                <a:tc>
                  <a:txBody>
                    <a:bodyPr/>
                    <a:lstStyle/>
                    <a:p>
                      <a:pPr marL="62230" marR="55244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«Развитие сельского хозяйства, пищевой и перерабатывающей промышленности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Нижегородской области" до 2020 года 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31558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03953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реализацию программы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9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>
              <a:lnSpc>
                <a:spcPct val="100000"/>
              </a:lnSpc>
            </a:pPr>
            <a:r>
              <a:rPr lang="ru-RU" sz="1600" b="1" spc="-15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ru-RU" sz="1600" b="1" spc="-15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</a:t>
            </a:r>
          </a:p>
        </p:txBody>
      </p:sp>
      <p:pic>
        <p:nvPicPr>
          <p:cNvPr id="9" name="Picture 2" descr="\\NASCC0B72\Profiles\Волкова\Desktop\DSCN8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400"/>
            <a:ext cx="1477340" cy="2209800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800600"/>
            <a:ext cx="233680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s://novved.ru/images/NEWS/5.08.14/ko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819400"/>
            <a:ext cx="2373086" cy="1661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Динамика муниципального долга </a:t>
            </a:r>
            <a:r>
              <a:rPr lang="ru-RU" sz="2000" b="1" dirty="0" err="1" smtClean="0">
                <a:solidFill>
                  <a:schemeClr val="accent1"/>
                </a:solidFill>
              </a:rPr>
              <a:t>Починковского</a:t>
            </a:r>
            <a:r>
              <a:rPr lang="ru-RU" sz="2000" b="1" dirty="0" smtClean="0">
                <a:solidFill>
                  <a:schemeClr val="accent1"/>
                </a:solidFill>
              </a:rPr>
              <a:t> муниципального района за 2018-2020 годы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8077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189711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Величина муниципального долга на 1 января 2018 года 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Величина муниципального долга на 1 января 2019 года</a:t>
                      </a:r>
                    </a:p>
                    <a:p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Величина муниципального долга на 1 января 2020 года</a:t>
                      </a:r>
                    </a:p>
                    <a:p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Величина муниципального долга на 1 января 2021 года</a:t>
                      </a:r>
                    </a:p>
                    <a:p>
                      <a:r>
                        <a:rPr lang="ru-RU" dirty="0" smtClean="0"/>
                        <a:t>(тыс. </a:t>
                      </a:r>
                      <a:r>
                        <a:rPr lang="ru-RU" smtClean="0"/>
                        <a:t>руб.)</a:t>
                      </a:r>
                      <a:endParaRPr lang="ru-RU" dirty="0"/>
                    </a:p>
                  </a:txBody>
                  <a:tcPr/>
                </a:tc>
              </a:tr>
              <a:tr h="998483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Муниципальный долг,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ject 19"/>
          <p:cNvSpPr/>
          <p:nvPr/>
        </p:nvSpPr>
        <p:spPr>
          <a:xfrm>
            <a:off x="8001000" y="6324600"/>
            <a:ext cx="914399" cy="352777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/>
            <a:r>
              <a:rPr lang="ru-RU" b="1" spc="-15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1600" b="1" spc="-15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8905">
              <a:lnSpc>
                <a:spcPct val="100000"/>
              </a:lnSpc>
            </a:pPr>
            <a:endParaRPr lang="ru-RU" b="1" spc="-15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9544" y="1122944"/>
            <a:ext cx="8172450" cy="1174115"/>
          </a:xfrm>
          <a:custGeom>
            <a:avLst/>
            <a:gdLst/>
            <a:ahLst/>
            <a:cxnLst/>
            <a:rect l="l" t="t" r="r" b="b"/>
            <a:pathLst>
              <a:path w="8172450" h="1174114">
                <a:moveTo>
                  <a:pt x="0" y="195559"/>
                </a:moveTo>
                <a:lnTo>
                  <a:pt x="5685" y="148539"/>
                </a:lnTo>
                <a:lnTo>
                  <a:pt x="21837" y="105654"/>
                </a:lnTo>
                <a:lnTo>
                  <a:pt x="47095" y="68259"/>
                </a:lnTo>
                <a:lnTo>
                  <a:pt x="80099" y="37709"/>
                </a:lnTo>
                <a:lnTo>
                  <a:pt x="119489" y="15357"/>
                </a:lnTo>
                <a:lnTo>
                  <a:pt x="163908" y="2557"/>
                </a:lnTo>
                <a:lnTo>
                  <a:pt x="195641" y="0"/>
                </a:lnTo>
                <a:lnTo>
                  <a:pt x="7976567" y="0"/>
                </a:lnTo>
                <a:lnTo>
                  <a:pt x="8023589" y="5679"/>
                </a:lnTo>
                <a:lnTo>
                  <a:pt x="8066478" y="21813"/>
                </a:lnTo>
                <a:lnTo>
                  <a:pt x="8103879" y="47048"/>
                </a:lnTo>
                <a:lnTo>
                  <a:pt x="8134437" y="80031"/>
                </a:lnTo>
                <a:lnTo>
                  <a:pt x="8156795" y="119406"/>
                </a:lnTo>
                <a:lnTo>
                  <a:pt x="8169598" y="163820"/>
                </a:lnTo>
                <a:lnTo>
                  <a:pt x="8172157" y="195559"/>
                </a:lnTo>
                <a:lnTo>
                  <a:pt x="8172157" y="978133"/>
                </a:lnTo>
                <a:lnTo>
                  <a:pt x="8166476" y="1025155"/>
                </a:lnTo>
                <a:lnTo>
                  <a:pt x="8150337" y="1068045"/>
                </a:lnTo>
                <a:lnTo>
                  <a:pt x="8125095" y="1105446"/>
                </a:lnTo>
                <a:lnTo>
                  <a:pt x="8092106" y="1136003"/>
                </a:lnTo>
                <a:lnTo>
                  <a:pt x="8052725" y="1158361"/>
                </a:lnTo>
                <a:lnTo>
                  <a:pt x="8008307" y="1171165"/>
                </a:lnTo>
                <a:lnTo>
                  <a:pt x="7976567" y="1173723"/>
                </a:lnTo>
                <a:lnTo>
                  <a:pt x="195641" y="1173723"/>
                </a:lnTo>
                <a:lnTo>
                  <a:pt x="148627" y="1168042"/>
                </a:lnTo>
                <a:lnTo>
                  <a:pt x="105733" y="1151903"/>
                </a:lnTo>
                <a:lnTo>
                  <a:pt x="68320" y="1126662"/>
                </a:lnTo>
                <a:lnTo>
                  <a:pt x="37747" y="1093672"/>
                </a:lnTo>
                <a:lnTo>
                  <a:pt x="15374" y="1054291"/>
                </a:lnTo>
                <a:lnTo>
                  <a:pt x="2560" y="1009874"/>
                </a:lnTo>
                <a:lnTo>
                  <a:pt x="0" y="978133"/>
                </a:lnTo>
                <a:lnTo>
                  <a:pt x="0" y="19555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1" y="4765753"/>
            <a:ext cx="4038599" cy="1711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 В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случае превышения расходов над доходами образуется дефицит бюджета (необходимы источники покрытия дефицита, можно например использовать остатки средств или привлечь средства в долг)</a:t>
            </a:r>
          </a:p>
        </p:txBody>
      </p:sp>
      <p:sp>
        <p:nvSpPr>
          <p:cNvPr id="7" name="object 7"/>
          <p:cNvSpPr/>
          <p:nvPr/>
        </p:nvSpPr>
        <p:spPr>
          <a:xfrm>
            <a:off x="914400" y="224026"/>
            <a:ext cx="7620000" cy="84277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00" y="129840"/>
            <a:ext cx="7620000" cy="860760"/>
          </a:xfrm>
          <a:prstGeom prst="rect">
            <a:avLst/>
          </a:prstGeom>
        </p:spPr>
        <p:txBody>
          <a:bodyPr vert="horz" wrap="square" lIns="0" tIns="242835" rIns="0" bIns="0" rtlCol="0">
            <a:spAutoFit/>
          </a:bodyPr>
          <a:lstStyle/>
          <a:p>
            <a:pPr marL="2025650">
              <a:lnSpc>
                <a:spcPts val="4780"/>
              </a:lnSpc>
            </a:pPr>
            <a:r>
              <a:rPr lang="ru-RU" sz="4000" b="1" dirty="0" smtClean="0">
                <a:solidFill>
                  <a:schemeClr val="tx1"/>
                </a:solidFill>
              </a:rPr>
              <a:t>Что такое бюджет?</a:t>
            </a:r>
            <a:endParaRPr sz="4000" b="1" dirty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00600" y="4765753"/>
            <a:ext cx="3857632" cy="1635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В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случае превышения доходов над расходами образуется профицит бюджета (можно накапливать резервы, погашать имеющиеся долги)</a:t>
            </a:r>
          </a:p>
        </p:txBody>
      </p:sp>
      <p:sp>
        <p:nvSpPr>
          <p:cNvPr id="19" name="object 19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522731" y="1122944"/>
            <a:ext cx="81355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– это 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самоуправления. Районный бюджет это план доходов и расходов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Починковского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0160" y="3942512"/>
            <a:ext cx="108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2720" y="3899296"/>
            <a:ext cx="127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66843" y="3988907"/>
            <a:ext cx="102906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29432" y="4127471"/>
            <a:ext cx="11124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https://ozakone.com/wp-content/uploads/2017/06/dengi-na-ves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124200" cy="1468821"/>
          </a:xfrm>
          <a:prstGeom prst="rect">
            <a:avLst/>
          </a:prstGeom>
          <a:noFill/>
        </p:spPr>
      </p:pic>
      <p:pic>
        <p:nvPicPr>
          <p:cNvPr id="49156" name="Picture 4" descr="http://static8.depositphotos.com/1036174/843/i/950/depositphotos_8436852-Money-packs-on-a-golden-antique-scales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32766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40"/>
            <a:ext cx="8307324" cy="104334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8135" y="6423659"/>
            <a:ext cx="374903" cy="43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9633" y="5000445"/>
            <a:ext cx="8265767" cy="2272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88995">
              <a:lnSpc>
                <a:spcPct val="10000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Управление финансов администрации </a:t>
            </a:r>
          </a:p>
          <a:p>
            <a:pPr marL="12700" marR="3388995">
              <a:lnSpc>
                <a:spcPct val="100000"/>
              </a:lnSpc>
            </a:pPr>
            <a:r>
              <a:rPr lang="ru-RU" dirty="0" err="1" smtClean="0">
                <a:latin typeface="Times New Roman"/>
                <a:cs typeface="Times New Roman"/>
              </a:rPr>
              <a:t>Починковского</a:t>
            </a:r>
            <a:r>
              <a:rPr lang="ru-RU" dirty="0" smtClean="0">
                <a:latin typeface="Times New Roman"/>
                <a:cs typeface="Times New Roman"/>
              </a:rPr>
              <a:t> муниципального района  </a:t>
            </a:r>
            <a:r>
              <a:rPr lang="ru-RU" sz="1800" dirty="0" smtClean="0">
                <a:latin typeface="Times New Roman"/>
                <a:cs typeface="Times New Roman"/>
              </a:rPr>
              <a:t>Нижегородской области</a:t>
            </a:r>
          </a:p>
          <a:p>
            <a:pPr marL="12700" marR="3388995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607910 с. Починки ул. Ленина, д.1</a:t>
            </a:r>
          </a:p>
          <a:p>
            <a:pPr marL="12700" marR="3388995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Тел. 8 (831 97) 5-13-31, факс 8 (831 97) 5-07-31</a:t>
            </a:r>
            <a:endParaRPr lang="ru-RU" sz="1800" dirty="0" smtClean="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  <a:spcBef>
                <a:spcPts val="1340"/>
              </a:spcBef>
            </a:pPr>
            <a:r>
              <a:rPr lang="en-US" b="1" u="sng" dirty="0" smtClean="0">
                <a:hlinkClick r:id="rId4"/>
              </a:rPr>
              <a:t>http://www.pochinki.org</a:t>
            </a:r>
            <a:endParaRPr lang="ru-RU" b="1" u="sng" dirty="0" smtClean="0"/>
          </a:p>
          <a:p>
            <a:pPr marR="5080">
              <a:lnSpc>
                <a:spcPct val="100000"/>
              </a:lnSpc>
              <a:spcBef>
                <a:spcPts val="1340"/>
              </a:spcBef>
            </a:pPr>
            <a:endParaRPr lang="ru-RU" u="sng" dirty="0" smtClean="0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457199" y="246063"/>
            <a:ext cx="9601200" cy="1041118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en-US" spc="-40" dirty="0" smtClean="0"/>
              <a:t>       </a:t>
            </a:r>
            <a:r>
              <a:rPr lang="ru-RU" sz="2000" b="1" spc="-40" dirty="0" smtClean="0">
                <a:solidFill>
                  <a:schemeClr val="tx1"/>
                </a:solidFill>
              </a:rPr>
              <a:t>Контактная информация по управлению финансов </a:t>
            </a:r>
            <a:br>
              <a:rPr lang="ru-RU" sz="2000" b="1" spc="-40" dirty="0" smtClean="0">
                <a:solidFill>
                  <a:schemeClr val="tx1"/>
                </a:solidFill>
              </a:rPr>
            </a:br>
            <a:r>
              <a:rPr lang="ru-RU" sz="2000" b="1" spc="-40" dirty="0" smtClean="0">
                <a:solidFill>
                  <a:schemeClr val="tx1"/>
                </a:solidFill>
              </a:rPr>
              <a:t>администрации </a:t>
            </a:r>
            <a:r>
              <a:rPr lang="ru-RU" sz="2000" b="1" spc="-40" dirty="0" err="1" smtClean="0">
                <a:solidFill>
                  <a:schemeClr val="tx1"/>
                </a:solidFill>
              </a:rPr>
              <a:t>Починковского</a:t>
            </a:r>
            <a:r>
              <a:rPr lang="ru-RU" sz="2000" b="1" spc="-40" dirty="0" smtClean="0">
                <a:solidFill>
                  <a:schemeClr val="tx1"/>
                </a:solidFill>
              </a:rPr>
              <a:t> муниципального района</a:t>
            </a:r>
            <a:br>
              <a:rPr lang="ru-RU" sz="2000" b="1" spc="-40" dirty="0" smtClean="0">
                <a:solidFill>
                  <a:schemeClr val="tx1"/>
                </a:solidFill>
              </a:rPr>
            </a:br>
            <a:r>
              <a:rPr lang="ru-RU" sz="2000" b="1" spc="-40" dirty="0" smtClean="0">
                <a:solidFill>
                  <a:schemeClr val="tx1"/>
                </a:solidFill>
              </a:rPr>
              <a:t> Нижегородской области</a:t>
            </a:r>
            <a:endParaRPr sz="2000" b="1" spc="-4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static.esosedi.org/fiber/212531/fit/1400x1000/zdanie_administratsii_pochinkovskogo_rayo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71601"/>
            <a:ext cx="6705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19"/>
          <p:cNvSpPr/>
          <p:nvPr/>
        </p:nvSpPr>
        <p:spPr>
          <a:xfrm>
            <a:off x="8390015" y="6400801"/>
            <a:ext cx="719455" cy="34056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0"/>
          <p:cNvSpPr/>
          <p:nvPr/>
        </p:nvSpPr>
        <p:spPr>
          <a:xfrm>
            <a:off x="8381999" y="6400800"/>
            <a:ext cx="762001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388620"/>
            <a:ext cx="8314944" cy="111251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569387"/>
            <a:ext cx="7623048" cy="77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бюджетная система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Нижегородской области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1133" y="2235068"/>
            <a:ext cx="2947670" cy="73660"/>
          </a:xfrm>
          <a:custGeom>
            <a:avLst/>
            <a:gdLst/>
            <a:ahLst/>
            <a:cxnLst/>
            <a:rect l="l" t="t" r="r" b="b"/>
            <a:pathLst>
              <a:path w="2947670" h="73660">
                <a:moveTo>
                  <a:pt x="0" y="73151"/>
                </a:moveTo>
                <a:lnTo>
                  <a:pt x="2947537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133" y="2235068"/>
            <a:ext cx="245745" cy="73660"/>
          </a:xfrm>
          <a:custGeom>
            <a:avLst/>
            <a:gdLst/>
            <a:ahLst/>
            <a:cxnLst/>
            <a:rect l="l" t="t" r="r" b="b"/>
            <a:pathLst>
              <a:path w="245745" h="73660">
                <a:moveTo>
                  <a:pt x="0" y="73151"/>
                </a:moveTo>
                <a:lnTo>
                  <a:pt x="245242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4539" y="2250948"/>
            <a:ext cx="2466975" cy="57785"/>
          </a:xfrm>
          <a:custGeom>
            <a:avLst/>
            <a:gdLst/>
            <a:ahLst/>
            <a:cxnLst/>
            <a:rect l="l" t="t" r="r" b="b"/>
            <a:pathLst>
              <a:path w="2466975" h="57785">
                <a:moveTo>
                  <a:pt x="2466593" y="57271"/>
                </a:moveTo>
                <a:lnTo>
                  <a:pt x="0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0258" y="1683047"/>
            <a:ext cx="6309742" cy="625475"/>
          </a:xfrm>
          <a:custGeom>
            <a:avLst/>
            <a:gdLst/>
            <a:ahLst/>
            <a:cxnLst/>
            <a:rect l="l" t="t" r="r" b="b"/>
            <a:pathLst>
              <a:path w="4509770" h="625475">
                <a:moveTo>
                  <a:pt x="0" y="625172"/>
                </a:moveTo>
                <a:lnTo>
                  <a:pt x="4509637" y="625172"/>
                </a:lnTo>
                <a:lnTo>
                  <a:pt x="4509637" y="0"/>
                </a:lnTo>
                <a:lnTo>
                  <a:pt x="0" y="0"/>
                </a:lnTo>
                <a:lnTo>
                  <a:pt x="0" y="6251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   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0" y="3038384"/>
            <a:ext cx="1600200" cy="2915375"/>
          </a:xfrm>
          <a:custGeom>
            <a:avLst/>
            <a:gdLst/>
            <a:ahLst/>
            <a:cxnLst/>
            <a:rect l="l" t="t" r="r" b="b"/>
            <a:pathLst>
              <a:path w="1448435" h="2905760">
                <a:moveTo>
                  <a:pt x="0" y="2905374"/>
                </a:moveTo>
                <a:lnTo>
                  <a:pt x="1448430" y="2905374"/>
                </a:lnTo>
                <a:lnTo>
                  <a:pt x="1448430" y="0"/>
                </a:lnTo>
                <a:lnTo>
                  <a:pt x="0" y="0"/>
                </a:lnTo>
                <a:lnTo>
                  <a:pt x="0" y="2905374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smtClean="0"/>
              <a:t>   </a:t>
            </a:r>
            <a:r>
              <a:rPr lang="ru-RU" sz="2400" b="1" dirty="0" smtClean="0"/>
              <a:t>Районный </a:t>
            </a:r>
            <a:r>
              <a:rPr lang="ru-RU" sz="2400" b="1" dirty="0"/>
              <a:t>бюджет</a:t>
            </a:r>
            <a:endParaRPr lang="ru-RU" sz="2400" dirty="0"/>
          </a:p>
        </p:txBody>
      </p:sp>
      <p:sp>
        <p:nvSpPr>
          <p:cNvPr id="18" name="object 18"/>
          <p:cNvSpPr/>
          <p:nvPr/>
        </p:nvSpPr>
        <p:spPr>
          <a:xfrm>
            <a:off x="4501133" y="3012400"/>
            <a:ext cx="3153157" cy="3376970"/>
          </a:xfrm>
          <a:custGeom>
            <a:avLst/>
            <a:gdLst/>
            <a:ahLst/>
            <a:cxnLst/>
            <a:rect l="l" t="t" r="r" b="b"/>
            <a:pathLst>
              <a:path w="3896359" h="3737610">
                <a:moveTo>
                  <a:pt x="0" y="3737366"/>
                </a:moveTo>
                <a:lnTo>
                  <a:pt x="3895862" y="3737366"/>
                </a:lnTo>
                <a:lnTo>
                  <a:pt x="3895862" y="0"/>
                </a:lnTo>
                <a:lnTo>
                  <a:pt x="0" y="0"/>
                </a:lnTo>
                <a:lnTo>
                  <a:pt x="0" y="3737366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ru-RU" sz="2000" b="1" dirty="0" smtClean="0"/>
              <a:t> </a:t>
            </a:r>
            <a:r>
              <a:rPr lang="ru-RU" sz="2000" b="1" u="sng" dirty="0" smtClean="0"/>
              <a:t>Бюджеты </a:t>
            </a:r>
            <a:r>
              <a:rPr lang="ru-RU" sz="2000" b="1" u="sng" dirty="0"/>
              <a:t>сельсоветов:</a:t>
            </a:r>
            <a:endParaRPr lang="ru-RU" sz="2000" u="sng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Василёво-Майданский</a:t>
            </a:r>
            <a:r>
              <a:rPr lang="ru-RU" sz="2000" b="1" dirty="0" smtClean="0"/>
              <a:t> </a:t>
            </a:r>
            <a:endParaRPr lang="ru-RU" sz="2000" dirty="0"/>
          </a:p>
          <a:p>
            <a:r>
              <a:rPr lang="ru-RU" sz="2000" b="1" dirty="0" smtClean="0"/>
              <a:t>  Василевский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Кочкуровский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Маресевский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Наруксовский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Пеля</a:t>
            </a:r>
            <a:r>
              <a:rPr lang="ru-RU" sz="2000" b="1" dirty="0" smtClean="0"/>
              <a:t>-Хованский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Починковский</a:t>
            </a:r>
            <a:r>
              <a:rPr lang="ru-RU" sz="2000" b="1" dirty="0" smtClean="0"/>
              <a:t> 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Ризоватовский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Ужовский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29" name="object 29"/>
          <p:cNvSpPr/>
          <p:nvPr/>
        </p:nvSpPr>
        <p:spPr>
          <a:xfrm>
            <a:off x="8305800" y="6400800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69"/>
                </a:moveTo>
                <a:lnTo>
                  <a:pt x="18337" y="98807"/>
                </a:lnTo>
                <a:lnTo>
                  <a:pt x="53887" y="68370"/>
                </a:lnTo>
                <a:lnTo>
                  <a:pt x="105338" y="42315"/>
                </a:lnTo>
                <a:lnTo>
                  <a:pt x="147237" y="27875"/>
                </a:lnTo>
                <a:lnTo>
                  <a:pt x="194348" y="16126"/>
                </a:lnTo>
                <a:lnTo>
                  <a:pt x="245931" y="7365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3"/>
                </a:lnTo>
                <a:lnTo>
                  <a:pt x="548998" y="21645"/>
                </a:lnTo>
                <a:lnTo>
                  <a:pt x="593608" y="34777"/>
                </a:lnTo>
                <a:lnTo>
                  <a:pt x="632628" y="50451"/>
                </a:lnTo>
                <a:lnTo>
                  <a:pt x="679061" y="78078"/>
                </a:lnTo>
                <a:lnTo>
                  <a:pt x="708753" y="109752"/>
                </a:lnTo>
                <a:lnTo>
                  <a:pt x="719206" y="144469"/>
                </a:lnTo>
                <a:lnTo>
                  <a:pt x="718013" y="156315"/>
                </a:lnTo>
                <a:lnTo>
                  <a:pt x="690942" y="200694"/>
                </a:lnTo>
                <a:lnTo>
                  <a:pt x="649812" y="229779"/>
                </a:lnTo>
                <a:lnTo>
                  <a:pt x="613863" y="246612"/>
                </a:lnTo>
                <a:lnTo>
                  <a:pt x="571955" y="261052"/>
                </a:lnTo>
                <a:lnTo>
                  <a:pt x="524828" y="272801"/>
                </a:lnTo>
                <a:lnTo>
                  <a:pt x="473224" y="281561"/>
                </a:lnTo>
                <a:lnTo>
                  <a:pt x="417881" y="287036"/>
                </a:lnTo>
                <a:lnTo>
                  <a:pt x="359542" y="288927"/>
                </a:lnTo>
                <a:lnTo>
                  <a:pt x="330065" y="288448"/>
                </a:lnTo>
                <a:lnTo>
                  <a:pt x="273167" y="284728"/>
                </a:lnTo>
                <a:lnTo>
                  <a:pt x="219627" y="277573"/>
                </a:lnTo>
                <a:lnTo>
                  <a:pt x="170187" y="267281"/>
                </a:lnTo>
                <a:lnTo>
                  <a:pt x="125590" y="254150"/>
                </a:lnTo>
                <a:lnTo>
                  <a:pt x="86576" y="238476"/>
                </a:lnTo>
                <a:lnTo>
                  <a:pt x="40147" y="210851"/>
                </a:lnTo>
                <a:lnTo>
                  <a:pt x="10454" y="179180"/>
                </a:lnTo>
                <a:lnTo>
                  <a:pt x="0" y="14446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034539" y="2321620"/>
            <a:ext cx="496953" cy="703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334001" y="2308417"/>
            <a:ext cx="496060" cy="703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489" y="2792852"/>
            <a:ext cx="1421911" cy="2541148"/>
          </a:xfrm>
          <a:custGeom>
            <a:avLst/>
            <a:gdLst/>
            <a:ahLst/>
            <a:cxnLst/>
            <a:rect l="l" t="t" r="r" b="b"/>
            <a:pathLst>
              <a:path w="2254885" h="2934970">
                <a:moveTo>
                  <a:pt x="2141552" y="0"/>
                </a:moveTo>
                <a:lnTo>
                  <a:pt x="104535" y="292"/>
                </a:lnTo>
                <a:lnTo>
                  <a:pt x="63551" y="11257"/>
                </a:lnTo>
                <a:lnTo>
                  <a:pt x="30356" y="35763"/>
                </a:lnTo>
                <a:lnTo>
                  <a:pt x="8117" y="70655"/>
                </a:lnTo>
                <a:lnTo>
                  <a:pt x="0" y="112775"/>
                </a:lnTo>
                <a:lnTo>
                  <a:pt x="289" y="2830049"/>
                </a:lnTo>
                <a:lnTo>
                  <a:pt x="11245" y="2871049"/>
                </a:lnTo>
                <a:lnTo>
                  <a:pt x="35749" y="2904259"/>
                </a:lnTo>
                <a:lnTo>
                  <a:pt x="70628" y="2926511"/>
                </a:lnTo>
                <a:lnTo>
                  <a:pt x="112715" y="2934632"/>
                </a:lnTo>
                <a:lnTo>
                  <a:pt x="2149733" y="2934340"/>
                </a:lnTo>
                <a:lnTo>
                  <a:pt x="2190723" y="2923371"/>
                </a:lnTo>
                <a:lnTo>
                  <a:pt x="2223939" y="2898865"/>
                </a:lnTo>
                <a:lnTo>
                  <a:pt x="2246200" y="2863990"/>
                </a:lnTo>
                <a:lnTo>
                  <a:pt x="2254328" y="2821914"/>
                </a:lnTo>
                <a:lnTo>
                  <a:pt x="2254032" y="104537"/>
                </a:lnTo>
                <a:lnTo>
                  <a:pt x="2243039" y="63533"/>
                </a:lnTo>
                <a:lnTo>
                  <a:pt x="2218509" y="30339"/>
                </a:lnTo>
                <a:lnTo>
                  <a:pt x="2183621" y="8110"/>
                </a:lnTo>
                <a:lnTo>
                  <a:pt x="214155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послании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2362200" y="2667000"/>
            <a:ext cx="1219201" cy="2667000"/>
          </a:xfrm>
          <a:custGeom>
            <a:avLst/>
            <a:gdLst/>
            <a:ahLst/>
            <a:cxnLst/>
            <a:rect l="l" t="t" r="r" b="b"/>
            <a:pathLst>
              <a:path w="1983104" h="2729229">
                <a:moveTo>
                  <a:pt x="1883916" y="0"/>
                </a:moveTo>
                <a:lnTo>
                  <a:pt x="98623" y="1"/>
                </a:lnTo>
                <a:lnTo>
                  <a:pt x="57044" y="9365"/>
                </a:lnTo>
                <a:lnTo>
                  <a:pt x="24189" y="34236"/>
                </a:lnTo>
                <a:lnTo>
                  <a:pt x="4175" y="70532"/>
                </a:lnTo>
                <a:lnTo>
                  <a:pt x="0" y="99059"/>
                </a:lnTo>
                <a:lnTo>
                  <a:pt x="1" y="2630360"/>
                </a:lnTo>
                <a:lnTo>
                  <a:pt x="9391" y="2671915"/>
                </a:lnTo>
                <a:lnTo>
                  <a:pt x="34315" y="2704719"/>
                </a:lnTo>
                <a:lnTo>
                  <a:pt x="70655" y="2724689"/>
                </a:lnTo>
                <a:lnTo>
                  <a:pt x="99191" y="2728853"/>
                </a:lnTo>
                <a:lnTo>
                  <a:pt x="1884476" y="2728851"/>
                </a:lnTo>
                <a:lnTo>
                  <a:pt x="1926060" y="2719488"/>
                </a:lnTo>
                <a:lnTo>
                  <a:pt x="1958914" y="2694615"/>
                </a:lnTo>
                <a:lnTo>
                  <a:pt x="1978924" y="2658318"/>
                </a:lnTo>
                <a:lnTo>
                  <a:pt x="1983098" y="2629793"/>
                </a:lnTo>
                <a:lnTo>
                  <a:pt x="1983097" y="98500"/>
                </a:lnTo>
                <a:lnTo>
                  <a:pt x="1973712" y="56938"/>
                </a:lnTo>
                <a:lnTo>
                  <a:pt x="1948795" y="24132"/>
                </a:lnTo>
                <a:lnTo>
                  <a:pt x="1912456" y="4163"/>
                </a:lnTo>
                <a:lnTo>
                  <a:pt x="1883916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</a:p>
        </p:txBody>
      </p:sp>
      <p:sp>
        <p:nvSpPr>
          <p:cNvPr id="6" name="object 6"/>
          <p:cNvSpPr/>
          <p:nvPr/>
        </p:nvSpPr>
        <p:spPr>
          <a:xfrm>
            <a:off x="2133601" y="3657600"/>
            <a:ext cx="76200" cy="353060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1" y="3581401"/>
            <a:ext cx="304800" cy="457199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2819400"/>
            <a:ext cx="2209800" cy="2667000"/>
          </a:xfrm>
          <a:custGeom>
            <a:avLst/>
            <a:gdLst/>
            <a:ahLst/>
            <a:cxnLst/>
            <a:rect l="l" t="t" r="r" b="b"/>
            <a:pathLst>
              <a:path w="1881504" h="2580004">
                <a:moveTo>
                  <a:pt x="1786889" y="0"/>
                </a:moveTo>
                <a:lnTo>
                  <a:pt x="87154" y="253"/>
                </a:lnTo>
                <a:lnTo>
                  <a:pt x="46856" y="12692"/>
                </a:lnTo>
                <a:lnTo>
                  <a:pt x="16655" y="40582"/>
                </a:lnTo>
                <a:lnTo>
                  <a:pt x="1125" y="79390"/>
                </a:lnTo>
                <a:lnTo>
                  <a:pt x="0" y="93969"/>
                </a:lnTo>
                <a:lnTo>
                  <a:pt x="262" y="2492719"/>
                </a:lnTo>
                <a:lnTo>
                  <a:pt x="12767" y="2532971"/>
                </a:lnTo>
                <a:lnTo>
                  <a:pt x="40718" y="2563126"/>
                </a:lnTo>
                <a:lnTo>
                  <a:pt x="79549" y="2578627"/>
                </a:lnTo>
                <a:lnTo>
                  <a:pt x="94122" y="2579750"/>
                </a:lnTo>
                <a:lnTo>
                  <a:pt x="1793853" y="2579495"/>
                </a:lnTo>
                <a:lnTo>
                  <a:pt x="1834077" y="2567020"/>
                </a:lnTo>
                <a:lnTo>
                  <a:pt x="1864244" y="2539076"/>
                </a:lnTo>
                <a:lnTo>
                  <a:pt x="1879764" y="2500227"/>
                </a:lnTo>
                <a:lnTo>
                  <a:pt x="1880890" y="2485643"/>
                </a:lnTo>
                <a:lnTo>
                  <a:pt x="1880642" y="87097"/>
                </a:lnTo>
                <a:lnTo>
                  <a:pt x="1868194" y="46797"/>
                </a:lnTo>
                <a:lnTo>
                  <a:pt x="1840263" y="16625"/>
                </a:lnTo>
                <a:lnTo>
                  <a:pt x="1801450" y="1123"/>
                </a:lnTo>
                <a:lnTo>
                  <a:pt x="178688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Починковском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12" name="object 12"/>
          <p:cNvSpPr/>
          <p:nvPr/>
        </p:nvSpPr>
        <p:spPr>
          <a:xfrm>
            <a:off x="6172200" y="2971800"/>
            <a:ext cx="1905000" cy="2524125"/>
          </a:xfrm>
          <a:custGeom>
            <a:avLst/>
            <a:gdLst/>
            <a:ahLst/>
            <a:cxnLst/>
            <a:rect l="l" t="t" r="r" b="b"/>
            <a:pathLst>
              <a:path w="1946909" h="2524125">
                <a:moveTo>
                  <a:pt x="1849099" y="0"/>
                </a:moveTo>
                <a:lnTo>
                  <a:pt x="85077" y="756"/>
                </a:lnTo>
                <a:lnTo>
                  <a:pt x="45551" y="14876"/>
                </a:lnTo>
                <a:lnTo>
                  <a:pt x="16135" y="43608"/>
                </a:lnTo>
                <a:lnTo>
                  <a:pt x="1087" y="82696"/>
                </a:lnTo>
                <a:lnTo>
                  <a:pt x="0" y="97292"/>
                </a:lnTo>
                <a:lnTo>
                  <a:pt x="755" y="2438900"/>
                </a:lnTo>
                <a:lnTo>
                  <a:pt x="14874" y="2478438"/>
                </a:lnTo>
                <a:lnTo>
                  <a:pt x="43599" y="2507863"/>
                </a:lnTo>
                <a:lnTo>
                  <a:pt x="82673" y="2522915"/>
                </a:lnTo>
                <a:lnTo>
                  <a:pt x="97261" y="2524003"/>
                </a:lnTo>
                <a:lnTo>
                  <a:pt x="1861401" y="2523233"/>
                </a:lnTo>
                <a:lnTo>
                  <a:pt x="1900929" y="2509085"/>
                </a:lnTo>
                <a:lnTo>
                  <a:pt x="1930362" y="2480357"/>
                </a:lnTo>
                <a:lnTo>
                  <a:pt x="1945425" y="2441298"/>
                </a:lnTo>
                <a:lnTo>
                  <a:pt x="1946513" y="2426716"/>
                </a:lnTo>
                <a:lnTo>
                  <a:pt x="1945741" y="84988"/>
                </a:lnTo>
                <a:lnTo>
                  <a:pt x="1931561" y="45495"/>
                </a:lnTo>
                <a:lnTo>
                  <a:pt x="1902784" y="16113"/>
                </a:lnTo>
                <a:lnTo>
                  <a:pt x="1863687" y="1085"/>
                </a:lnTo>
                <a:lnTo>
                  <a:pt x="184909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</a:p>
        </p:txBody>
      </p:sp>
      <p:sp>
        <p:nvSpPr>
          <p:cNvPr id="14" name="object 14"/>
          <p:cNvSpPr/>
          <p:nvPr/>
        </p:nvSpPr>
        <p:spPr>
          <a:xfrm>
            <a:off x="3581400" y="3810000"/>
            <a:ext cx="299966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1400" y="3810000"/>
            <a:ext cx="300355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218578"/>
            <a:ext cx="8452103" cy="6061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основывается проект районного бюджета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3836" y="562621"/>
            <a:ext cx="6553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001" y="1061246"/>
            <a:ext cx="78486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399">
            <a:solidFill>
              <a:srgbClr val="385D8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составляется и утверждается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основывается 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9600" y="64008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0"/>
                </a:lnTo>
                <a:lnTo>
                  <a:pt x="245919" y="7363"/>
                </a:lnTo>
                <a:lnTo>
                  <a:pt x="194335" y="16121"/>
                </a:lnTo>
                <a:lnTo>
                  <a:pt x="147224" y="27867"/>
                </a:lnTo>
                <a:lnTo>
                  <a:pt x="105327" y="42304"/>
                </a:lnTo>
                <a:lnTo>
                  <a:pt x="69386" y="59136"/>
                </a:lnTo>
                <a:lnTo>
                  <a:pt x="28262" y="88221"/>
                </a:lnTo>
                <a:lnTo>
                  <a:pt x="4707" y="121021"/>
                </a:lnTo>
                <a:lnTo>
                  <a:pt x="0" y="144457"/>
                </a:lnTo>
                <a:lnTo>
                  <a:pt x="1192" y="156305"/>
                </a:lnTo>
                <a:lnTo>
                  <a:pt x="28262" y="200687"/>
                </a:lnTo>
                <a:lnTo>
                  <a:pt x="69386" y="229773"/>
                </a:lnTo>
                <a:lnTo>
                  <a:pt x="105327" y="246605"/>
                </a:lnTo>
                <a:lnTo>
                  <a:pt x="147224" y="261044"/>
                </a:lnTo>
                <a:lnTo>
                  <a:pt x="194335" y="272792"/>
                </a:lnTo>
                <a:lnTo>
                  <a:pt x="245919" y="281551"/>
                </a:lnTo>
                <a:lnTo>
                  <a:pt x="301235" y="287025"/>
                </a:lnTo>
                <a:lnTo>
                  <a:pt x="359542" y="288915"/>
                </a:lnTo>
                <a:lnTo>
                  <a:pt x="389036" y="288437"/>
                </a:lnTo>
                <a:lnTo>
                  <a:pt x="445963" y="284717"/>
                </a:lnTo>
                <a:lnTo>
                  <a:pt x="499527" y="277563"/>
                </a:lnTo>
                <a:lnTo>
                  <a:pt x="548984" y="267273"/>
                </a:lnTo>
                <a:lnTo>
                  <a:pt x="593595" y="254142"/>
                </a:lnTo>
                <a:lnTo>
                  <a:pt x="632618" y="238470"/>
                </a:lnTo>
                <a:lnTo>
                  <a:pt x="679055" y="210845"/>
                </a:lnTo>
                <a:lnTo>
                  <a:pt x="708751" y="179173"/>
                </a:lnTo>
                <a:lnTo>
                  <a:pt x="719206" y="144457"/>
                </a:lnTo>
                <a:lnTo>
                  <a:pt x="718013" y="132607"/>
                </a:lnTo>
                <a:lnTo>
                  <a:pt x="690937" y="88221"/>
                </a:lnTo>
                <a:lnTo>
                  <a:pt x="649803" y="59136"/>
                </a:lnTo>
                <a:lnTo>
                  <a:pt x="613851" y="42304"/>
                </a:lnTo>
                <a:lnTo>
                  <a:pt x="571942" y="27867"/>
                </a:lnTo>
                <a:lnTo>
                  <a:pt x="524815" y="16121"/>
                </a:lnTo>
                <a:lnTo>
                  <a:pt x="473212" y="7363"/>
                </a:lnTo>
                <a:lnTo>
                  <a:pt x="417874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0691" y="640909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34" y="98791"/>
                </a:lnTo>
                <a:lnTo>
                  <a:pt x="53880" y="68356"/>
                </a:lnTo>
                <a:lnTo>
                  <a:pt x="105327" y="42304"/>
                </a:lnTo>
                <a:lnTo>
                  <a:pt x="147224" y="27867"/>
                </a:lnTo>
                <a:lnTo>
                  <a:pt x="194335" y="16121"/>
                </a:lnTo>
                <a:lnTo>
                  <a:pt x="245919" y="7363"/>
                </a:lnTo>
                <a:lnTo>
                  <a:pt x="301235" y="1890"/>
                </a:lnTo>
                <a:lnTo>
                  <a:pt x="359542" y="0"/>
                </a:lnTo>
                <a:lnTo>
                  <a:pt x="389036" y="478"/>
                </a:lnTo>
                <a:lnTo>
                  <a:pt x="445963" y="4197"/>
                </a:lnTo>
                <a:lnTo>
                  <a:pt x="499527" y="11349"/>
                </a:lnTo>
                <a:lnTo>
                  <a:pt x="548984" y="21639"/>
                </a:lnTo>
                <a:lnTo>
                  <a:pt x="593595" y="34768"/>
                </a:lnTo>
                <a:lnTo>
                  <a:pt x="632618" y="50439"/>
                </a:lnTo>
                <a:lnTo>
                  <a:pt x="679055" y="78064"/>
                </a:lnTo>
                <a:lnTo>
                  <a:pt x="708751" y="109737"/>
                </a:lnTo>
                <a:lnTo>
                  <a:pt x="719206" y="144457"/>
                </a:lnTo>
                <a:lnTo>
                  <a:pt x="718013" y="156305"/>
                </a:lnTo>
                <a:lnTo>
                  <a:pt x="690937" y="200687"/>
                </a:lnTo>
                <a:lnTo>
                  <a:pt x="649803" y="229773"/>
                </a:lnTo>
                <a:lnTo>
                  <a:pt x="613851" y="246605"/>
                </a:lnTo>
                <a:lnTo>
                  <a:pt x="571942" y="261044"/>
                </a:lnTo>
                <a:lnTo>
                  <a:pt x="524815" y="272792"/>
                </a:lnTo>
                <a:lnTo>
                  <a:pt x="473212" y="281551"/>
                </a:lnTo>
                <a:lnTo>
                  <a:pt x="417874" y="287025"/>
                </a:lnTo>
                <a:lnTo>
                  <a:pt x="359542" y="288915"/>
                </a:lnTo>
                <a:lnTo>
                  <a:pt x="330061" y="288437"/>
                </a:lnTo>
                <a:lnTo>
                  <a:pt x="273157" y="284717"/>
                </a:lnTo>
                <a:lnTo>
                  <a:pt x="219614" y="277563"/>
                </a:lnTo>
                <a:lnTo>
                  <a:pt x="170174" y="267273"/>
                </a:lnTo>
                <a:lnTo>
                  <a:pt x="125577" y="254142"/>
                </a:lnTo>
                <a:lnTo>
                  <a:pt x="86566" y="238470"/>
                </a:lnTo>
                <a:lnTo>
                  <a:pt x="40141" y="210845"/>
                </a:lnTo>
                <a:lnTo>
                  <a:pt x="10452" y="179173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51075" y="3017952"/>
            <a:ext cx="13671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5943600" y="3962400"/>
            <a:ext cx="299966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7106" name="Picture 2" descr="http://in-kolomna.ru/upload/resizeproxy/720_/dbf6e4f8231512b508b25649d504d2a0.jpg?1503641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1981200" cy="1295400"/>
          </a:xfrm>
          <a:prstGeom prst="rect">
            <a:avLst/>
          </a:prstGeom>
          <a:noFill/>
          <a:ln w="762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388620"/>
            <a:ext cx="8314944" cy="6741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составление районного бюджета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659" y="631853"/>
            <a:ext cx="795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3"/>
                </a:lnTo>
                <a:lnTo>
                  <a:pt x="147184" y="27870"/>
                </a:lnTo>
                <a:lnTo>
                  <a:pt x="105293" y="42309"/>
                </a:lnTo>
                <a:lnTo>
                  <a:pt x="69359" y="59141"/>
                </a:lnTo>
                <a:lnTo>
                  <a:pt x="28249" y="88226"/>
                </a:lnTo>
                <a:lnTo>
                  <a:pt x="4704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9" y="200687"/>
                </a:lnTo>
                <a:lnTo>
                  <a:pt x="69359" y="229773"/>
                </a:lnTo>
                <a:lnTo>
                  <a:pt x="105293" y="246605"/>
                </a:lnTo>
                <a:lnTo>
                  <a:pt x="147184" y="261044"/>
                </a:lnTo>
                <a:lnTo>
                  <a:pt x="194294" y="272791"/>
                </a:lnTo>
                <a:lnTo>
                  <a:pt x="245884" y="281551"/>
                </a:lnTo>
                <a:lnTo>
                  <a:pt x="301213" y="287024"/>
                </a:lnTo>
                <a:lnTo>
                  <a:pt x="359542" y="288915"/>
                </a:lnTo>
                <a:lnTo>
                  <a:pt x="389022" y="288436"/>
                </a:lnTo>
                <a:lnTo>
                  <a:pt x="445926" y="284717"/>
                </a:lnTo>
                <a:lnTo>
                  <a:pt x="499469" y="277563"/>
                </a:lnTo>
                <a:lnTo>
                  <a:pt x="548909" y="267272"/>
                </a:lnTo>
                <a:lnTo>
                  <a:pt x="593506" y="254142"/>
                </a:lnTo>
                <a:lnTo>
                  <a:pt x="632518" y="238469"/>
                </a:lnTo>
                <a:lnTo>
                  <a:pt x="678942" y="210844"/>
                </a:lnTo>
                <a:lnTo>
                  <a:pt x="708631" y="179172"/>
                </a:lnTo>
                <a:lnTo>
                  <a:pt x="719084" y="144457"/>
                </a:lnTo>
                <a:lnTo>
                  <a:pt x="717891" y="132609"/>
                </a:lnTo>
                <a:lnTo>
                  <a:pt x="690822" y="88226"/>
                </a:lnTo>
                <a:lnTo>
                  <a:pt x="649698" y="59141"/>
                </a:lnTo>
                <a:lnTo>
                  <a:pt x="613756" y="42309"/>
                </a:lnTo>
                <a:lnTo>
                  <a:pt x="571859" y="27870"/>
                </a:lnTo>
                <a:lnTo>
                  <a:pt x="524748" y="16123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6" y="98796"/>
                </a:lnTo>
                <a:lnTo>
                  <a:pt x="53858" y="68361"/>
                </a:lnTo>
                <a:lnTo>
                  <a:pt x="105293" y="42309"/>
                </a:lnTo>
                <a:lnTo>
                  <a:pt x="147184" y="27870"/>
                </a:lnTo>
                <a:lnTo>
                  <a:pt x="194294" y="16123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1"/>
                </a:lnTo>
                <a:lnTo>
                  <a:pt x="548909" y="21642"/>
                </a:lnTo>
                <a:lnTo>
                  <a:pt x="593506" y="34772"/>
                </a:lnTo>
                <a:lnTo>
                  <a:pt x="632518" y="50444"/>
                </a:lnTo>
                <a:lnTo>
                  <a:pt x="678942" y="78069"/>
                </a:lnTo>
                <a:lnTo>
                  <a:pt x="708631" y="109741"/>
                </a:lnTo>
                <a:lnTo>
                  <a:pt x="719084" y="144457"/>
                </a:lnTo>
                <a:lnTo>
                  <a:pt x="717891" y="156305"/>
                </a:lnTo>
                <a:lnTo>
                  <a:pt x="690822" y="200687"/>
                </a:lnTo>
                <a:lnTo>
                  <a:pt x="649698" y="229773"/>
                </a:lnTo>
                <a:lnTo>
                  <a:pt x="613756" y="246605"/>
                </a:lnTo>
                <a:lnTo>
                  <a:pt x="571859" y="261044"/>
                </a:lnTo>
                <a:lnTo>
                  <a:pt x="524748" y="272791"/>
                </a:lnTo>
                <a:lnTo>
                  <a:pt x="473164" y="281551"/>
                </a:lnTo>
                <a:lnTo>
                  <a:pt x="417848" y="287024"/>
                </a:lnTo>
                <a:lnTo>
                  <a:pt x="359542" y="288915"/>
                </a:lnTo>
                <a:lnTo>
                  <a:pt x="330048" y="288436"/>
                </a:lnTo>
                <a:lnTo>
                  <a:pt x="273127" y="284717"/>
                </a:lnTo>
                <a:lnTo>
                  <a:pt x="219576" y="277563"/>
                </a:lnTo>
                <a:lnTo>
                  <a:pt x="170133" y="267272"/>
                </a:lnTo>
                <a:lnTo>
                  <a:pt x="125540" y="254142"/>
                </a:lnTo>
                <a:lnTo>
                  <a:pt x="86535" y="238469"/>
                </a:lnTo>
                <a:lnTo>
                  <a:pt x="40124" y="210844"/>
                </a:lnTo>
                <a:lnTo>
                  <a:pt x="10447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0" y="6403848"/>
            <a:ext cx="374903" cy="45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00014" y="6504630"/>
            <a:ext cx="171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3862766"/>
              </p:ext>
            </p:extLst>
          </p:nvPr>
        </p:nvGraphicFramePr>
        <p:xfrm>
          <a:off x="457200" y="1371601"/>
          <a:ext cx="8417557" cy="4953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2447"/>
                <a:gridCol w="6215110"/>
              </a:tblGrid>
              <a:tr h="391236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Срок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94980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Сентябрь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основных направлений бюджетной политики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год. Определение основных направлений налоговой политики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8355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Август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65087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основных показателей прогноза социально-экономического развития района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18355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Июль – 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отраслевых органов исполнительной власти по подготовке обоснований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ных ассигнований и бюджетных заявок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36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основных параметров бюджета на очередной год 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86979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проекта районного бюджета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05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районного бюджета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761761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Ноябрь-Декабрь</a:t>
                      </a:r>
                    </a:p>
                    <a:p>
                      <a:pPr marL="4064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районного бюджета комиссией по бюджетной и налоговой политике, социально-экономического развития района Земского собрания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2081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Декабрь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1493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Принятие проекта бюджета на заседании Земского собрания района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388620"/>
            <a:ext cx="8458200" cy="96926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144" y="400811"/>
            <a:ext cx="7918704" cy="943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99" y="216938"/>
            <a:ext cx="8689855" cy="912134"/>
          </a:xfrm>
          <a:prstGeom prst="rect">
            <a:avLst/>
          </a:prstGeom>
        </p:spPr>
        <p:txBody>
          <a:bodyPr vert="horz" wrap="square" lIns="0" tIns="476593" rIns="0" bIns="0" rtlCol="0">
            <a:spAutoFit/>
          </a:bodyPr>
          <a:lstStyle/>
          <a:p>
            <a:pPr marL="1014094">
              <a:lnSpc>
                <a:spcPct val="100000"/>
              </a:lnSpc>
            </a:pPr>
            <a:r>
              <a:rPr lang="ru-RU" sz="2800" b="1" spc="210" dirty="0" smtClean="0">
                <a:solidFill>
                  <a:schemeClr val="tx1"/>
                </a:solidFill>
              </a:rPr>
              <a:t>Из чего складываются доходы бюджета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607" y="2348849"/>
            <a:ext cx="0" cy="2664460"/>
          </a:xfrm>
          <a:custGeom>
            <a:avLst/>
            <a:gdLst/>
            <a:ahLst/>
            <a:cxnLst/>
            <a:rect l="l" t="t" r="r" b="b"/>
            <a:pathLst>
              <a:path h="2664460">
                <a:moveTo>
                  <a:pt x="0" y="0"/>
                </a:moveTo>
                <a:lnTo>
                  <a:pt x="0" y="2664348"/>
                </a:lnTo>
              </a:path>
            </a:pathLst>
          </a:custGeom>
          <a:ln w="1587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0971" y="1407371"/>
            <a:ext cx="80580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1640" marR="5080" indent="-294957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Доходы бюджета  - безвозмездные и безвозвратные поступления денежных средств в бюджет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593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5" h="4315460">
                <a:moveTo>
                  <a:pt x="2447711" y="0"/>
                </a:moveTo>
                <a:lnTo>
                  <a:pt x="271951" y="0"/>
                </a:lnTo>
                <a:lnTo>
                  <a:pt x="249647" y="900"/>
                </a:lnTo>
                <a:lnTo>
                  <a:pt x="206598" y="7897"/>
                </a:lnTo>
                <a:lnTo>
                  <a:pt x="166095" y="21354"/>
                </a:lnTo>
                <a:lnTo>
                  <a:pt x="128698" y="40715"/>
                </a:lnTo>
                <a:lnTo>
                  <a:pt x="94967" y="65420"/>
                </a:lnTo>
                <a:lnTo>
                  <a:pt x="65463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3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70" y="4204023"/>
                </a:lnTo>
                <a:lnTo>
                  <a:pt x="79652" y="4235715"/>
                </a:lnTo>
                <a:lnTo>
                  <a:pt x="111339" y="4262900"/>
                </a:lnTo>
                <a:lnTo>
                  <a:pt x="146973" y="4285019"/>
                </a:lnTo>
                <a:lnTo>
                  <a:pt x="185993" y="4301512"/>
                </a:lnTo>
                <a:lnTo>
                  <a:pt x="227839" y="4311819"/>
                </a:lnTo>
                <a:lnTo>
                  <a:pt x="271951" y="4315379"/>
                </a:lnTo>
                <a:lnTo>
                  <a:pt x="2447711" y="4315379"/>
                </a:lnTo>
                <a:lnTo>
                  <a:pt x="2491800" y="4311819"/>
                </a:lnTo>
                <a:lnTo>
                  <a:pt x="2533629" y="4301512"/>
                </a:lnTo>
                <a:lnTo>
                  <a:pt x="2572638" y="4285019"/>
                </a:lnTo>
                <a:lnTo>
                  <a:pt x="2608266" y="4262900"/>
                </a:lnTo>
                <a:lnTo>
                  <a:pt x="2639952" y="4235715"/>
                </a:lnTo>
                <a:lnTo>
                  <a:pt x="2667134" y="4204023"/>
                </a:lnTo>
                <a:lnTo>
                  <a:pt x="2689253" y="4168386"/>
                </a:lnTo>
                <a:lnTo>
                  <a:pt x="2705746" y="4129364"/>
                </a:lnTo>
                <a:lnTo>
                  <a:pt x="2716054" y="4087516"/>
                </a:lnTo>
                <a:lnTo>
                  <a:pt x="2719614" y="4043403"/>
                </a:lnTo>
                <a:lnTo>
                  <a:pt x="2719614" y="271881"/>
                </a:lnTo>
                <a:lnTo>
                  <a:pt x="2716054" y="227761"/>
                </a:lnTo>
                <a:lnTo>
                  <a:pt x="2705746" y="185915"/>
                </a:lnTo>
                <a:lnTo>
                  <a:pt x="2689253" y="146901"/>
                </a:lnTo>
                <a:lnTo>
                  <a:pt x="2667134" y="111277"/>
                </a:lnTo>
                <a:lnTo>
                  <a:pt x="2639952" y="79602"/>
                </a:lnTo>
                <a:lnTo>
                  <a:pt x="2608266" y="52434"/>
                </a:lnTo>
                <a:lnTo>
                  <a:pt x="2572638" y="30331"/>
                </a:lnTo>
                <a:lnTo>
                  <a:pt x="2533629" y="13853"/>
                </a:lnTo>
                <a:lnTo>
                  <a:pt x="2491800" y="3556"/>
                </a:lnTo>
                <a:lnTo>
                  <a:pt x="2447711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971" y="2390211"/>
            <a:ext cx="2488184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Налоговые доходы </a:t>
            </a:r>
          </a:p>
          <a:p>
            <a:pPr marL="12700">
              <a:lnSpc>
                <a:spcPct val="100000"/>
              </a:lnSpc>
            </a:pPr>
            <a:endParaRPr lang="ru-RU" sz="1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Поступления от уплаты налогов, установленных Налоговым кодексом РФ (налог на доходы физических лиц, единый налог на вменённый доход, единый сельскохозяйственный налог, госпошлина.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2180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2033" y="0"/>
                </a:lnTo>
                <a:lnTo>
                  <a:pt x="249723" y="900"/>
                </a:lnTo>
                <a:lnTo>
                  <a:pt x="206662" y="7897"/>
                </a:lnTo>
                <a:lnTo>
                  <a:pt x="166147" y="21354"/>
                </a:lnTo>
                <a:lnTo>
                  <a:pt x="128740" y="40715"/>
                </a:lnTo>
                <a:lnTo>
                  <a:pt x="94998" y="65420"/>
                </a:lnTo>
                <a:lnTo>
                  <a:pt x="65484" y="94911"/>
                </a:lnTo>
                <a:lnTo>
                  <a:pt x="40757" y="128630"/>
                </a:lnTo>
                <a:lnTo>
                  <a:pt x="21378" y="166019"/>
                </a:lnTo>
                <a:lnTo>
                  <a:pt x="7906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60" y="4087516"/>
                </a:lnTo>
                <a:lnTo>
                  <a:pt x="13868" y="4129364"/>
                </a:lnTo>
                <a:lnTo>
                  <a:pt x="30364" y="4168386"/>
                </a:lnTo>
                <a:lnTo>
                  <a:pt x="52488" y="4204023"/>
                </a:lnTo>
                <a:lnTo>
                  <a:pt x="79678" y="4235715"/>
                </a:lnTo>
                <a:lnTo>
                  <a:pt x="111376" y="4262900"/>
                </a:lnTo>
                <a:lnTo>
                  <a:pt x="147020" y="4285019"/>
                </a:lnTo>
                <a:lnTo>
                  <a:pt x="186051" y="4301512"/>
                </a:lnTo>
                <a:lnTo>
                  <a:pt x="227909" y="4311819"/>
                </a:lnTo>
                <a:lnTo>
                  <a:pt x="272033" y="4315379"/>
                </a:lnTo>
                <a:lnTo>
                  <a:pt x="2447665" y="4315379"/>
                </a:lnTo>
                <a:lnTo>
                  <a:pt x="2491790" y="4311819"/>
                </a:lnTo>
                <a:lnTo>
                  <a:pt x="2533647" y="4301512"/>
                </a:lnTo>
                <a:lnTo>
                  <a:pt x="2572679" y="4285019"/>
                </a:lnTo>
                <a:lnTo>
                  <a:pt x="2608323" y="4262900"/>
                </a:lnTo>
                <a:lnTo>
                  <a:pt x="2640021" y="4235715"/>
                </a:lnTo>
                <a:lnTo>
                  <a:pt x="2667211" y="4204023"/>
                </a:lnTo>
                <a:lnTo>
                  <a:pt x="2689335" y="4168386"/>
                </a:lnTo>
                <a:lnTo>
                  <a:pt x="2705830" y="4129364"/>
                </a:lnTo>
                <a:lnTo>
                  <a:pt x="2716139" y="4087516"/>
                </a:lnTo>
                <a:lnTo>
                  <a:pt x="2719699" y="4043403"/>
                </a:lnTo>
                <a:lnTo>
                  <a:pt x="2719699" y="271881"/>
                </a:lnTo>
                <a:lnTo>
                  <a:pt x="2716139" y="227761"/>
                </a:lnTo>
                <a:lnTo>
                  <a:pt x="2705830" y="185915"/>
                </a:lnTo>
                <a:lnTo>
                  <a:pt x="2689335" y="146901"/>
                </a:lnTo>
                <a:lnTo>
                  <a:pt x="2667211" y="111277"/>
                </a:lnTo>
                <a:lnTo>
                  <a:pt x="2640021" y="79602"/>
                </a:lnTo>
                <a:lnTo>
                  <a:pt x="2608323" y="52434"/>
                </a:lnTo>
                <a:lnTo>
                  <a:pt x="2572679" y="30331"/>
                </a:lnTo>
                <a:lnTo>
                  <a:pt x="2533647" y="13853"/>
                </a:lnTo>
                <a:lnTo>
                  <a:pt x="2491790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31791" y="2356044"/>
            <a:ext cx="253437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Неналогов</a:t>
            </a:r>
            <a:r>
              <a:rPr lang="ru-RU" b="1" dirty="0" smtClean="0">
                <a:latin typeface="Times New Roman"/>
                <a:cs typeface="Times New Roman"/>
              </a:rPr>
              <a:t>ые</a:t>
            </a:r>
            <a:r>
              <a:rPr lang="ru-RU" sz="1800" b="1" dirty="0" smtClean="0">
                <a:latin typeface="Times New Roman"/>
                <a:cs typeface="Times New Roman"/>
              </a:rPr>
              <a:t> доходы </a:t>
            </a:r>
          </a:p>
          <a:p>
            <a:pPr marL="12700">
              <a:lnSpc>
                <a:spcPct val="10000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15852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1881" y="0"/>
                </a:lnTo>
                <a:lnTo>
                  <a:pt x="249588" y="900"/>
                </a:lnTo>
                <a:lnTo>
                  <a:pt x="206558" y="7897"/>
                </a:lnTo>
                <a:lnTo>
                  <a:pt x="166070" y="21354"/>
                </a:lnTo>
                <a:lnTo>
                  <a:pt x="128684" y="40715"/>
                </a:lnTo>
                <a:lnTo>
                  <a:pt x="94961" y="65420"/>
                </a:lnTo>
                <a:lnTo>
                  <a:pt x="65460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4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69" y="4204023"/>
                </a:lnTo>
                <a:lnTo>
                  <a:pt x="79648" y="4235715"/>
                </a:lnTo>
                <a:lnTo>
                  <a:pt x="111330" y="4262900"/>
                </a:lnTo>
                <a:lnTo>
                  <a:pt x="146954" y="4285019"/>
                </a:lnTo>
                <a:lnTo>
                  <a:pt x="185962" y="4301512"/>
                </a:lnTo>
                <a:lnTo>
                  <a:pt x="227791" y="4311819"/>
                </a:lnTo>
                <a:lnTo>
                  <a:pt x="271881" y="4315379"/>
                </a:lnTo>
                <a:lnTo>
                  <a:pt x="2447665" y="4315379"/>
                </a:lnTo>
                <a:lnTo>
                  <a:pt x="2491786" y="4311819"/>
                </a:lnTo>
                <a:lnTo>
                  <a:pt x="2533635" y="4301512"/>
                </a:lnTo>
                <a:lnTo>
                  <a:pt x="2572652" y="4285019"/>
                </a:lnTo>
                <a:lnTo>
                  <a:pt x="2608280" y="4262900"/>
                </a:lnTo>
                <a:lnTo>
                  <a:pt x="2639960" y="4235715"/>
                </a:lnTo>
                <a:lnTo>
                  <a:pt x="2667132" y="4204023"/>
                </a:lnTo>
                <a:lnTo>
                  <a:pt x="2689239" y="4168386"/>
                </a:lnTo>
                <a:lnTo>
                  <a:pt x="2705721" y="4129364"/>
                </a:lnTo>
                <a:lnTo>
                  <a:pt x="2716020" y="4087516"/>
                </a:lnTo>
                <a:lnTo>
                  <a:pt x="2719577" y="4043403"/>
                </a:lnTo>
                <a:lnTo>
                  <a:pt x="2719577" y="271881"/>
                </a:lnTo>
                <a:lnTo>
                  <a:pt x="2716020" y="227761"/>
                </a:lnTo>
                <a:lnTo>
                  <a:pt x="2705721" y="185915"/>
                </a:lnTo>
                <a:lnTo>
                  <a:pt x="2689239" y="146901"/>
                </a:lnTo>
                <a:lnTo>
                  <a:pt x="2667132" y="111277"/>
                </a:lnTo>
                <a:lnTo>
                  <a:pt x="2639960" y="79602"/>
                </a:lnTo>
                <a:lnTo>
                  <a:pt x="2608280" y="52434"/>
                </a:lnTo>
                <a:lnTo>
                  <a:pt x="2572652" y="30331"/>
                </a:lnTo>
                <a:lnTo>
                  <a:pt x="2533635" y="13853"/>
                </a:lnTo>
                <a:lnTo>
                  <a:pt x="2491786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00800" y="2215836"/>
            <a:ext cx="2583185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01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Безвозмездные поступления</a:t>
            </a:r>
          </a:p>
          <a:p>
            <a:pPr marL="3175" algn="ctr">
              <a:lnSpc>
                <a:spcPts val="201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3175">
              <a:lnSpc>
                <a:spcPts val="201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6324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1"/>
                </a:lnTo>
                <a:lnTo>
                  <a:pt x="245919" y="7365"/>
                </a:lnTo>
                <a:lnTo>
                  <a:pt x="194335" y="16126"/>
                </a:lnTo>
                <a:lnTo>
                  <a:pt x="147224" y="27876"/>
                </a:lnTo>
                <a:lnTo>
                  <a:pt x="105327" y="42316"/>
                </a:lnTo>
                <a:lnTo>
                  <a:pt x="69386" y="59151"/>
                </a:lnTo>
                <a:lnTo>
                  <a:pt x="28262" y="88239"/>
                </a:lnTo>
                <a:lnTo>
                  <a:pt x="4707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2" y="200696"/>
                </a:lnTo>
                <a:lnTo>
                  <a:pt x="69386" y="229781"/>
                </a:lnTo>
                <a:lnTo>
                  <a:pt x="105327" y="246614"/>
                </a:lnTo>
                <a:lnTo>
                  <a:pt x="147224" y="261053"/>
                </a:lnTo>
                <a:lnTo>
                  <a:pt x="194335" y="272802"/>
                </a:lnTo>
                <a:lnTo>
                  <a:pt x="245919" y="281563"/>
                </a:lnTo>
                <a:lnTo>
                  <a:pt x="301235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1"/>
                </a:lnTo>
                <a:lnTo>
                  <a:pt x="632628" y="238478"/>
                </a:lnTo>
                <a:lnTo>
                  <a:pt x="679061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2" y="88239"/>
                </a:lnTo>
                <a:lnTo>
                  <a:pt x="649812" y="59151"/>
                </a:lnTo>
                <a:lnTo>
                  <a:pt x="613863" y="42316"/>
                </a:lnTo>
                <a:lnTo>
                  <a:pt x="571955" y="27876"/>
                </a:lnTo>
                <a:lnTo>
                  <a:pt x="524828" y="16126"/>
                </a:lnTo>
                <a:lnTo>
                  <a:pt x="473224" y="7365"/>
                </a:lnTo>
                <a:lnTo>
                  <a:pt x="417881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1019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4" y="98809"/>
                </a:lnTo>
                <a:lnTo>
                  <a:pt x="53880" y="68372"/>
                </a:lnTo>
                <a:lnTo>
                  <a:pt x="105327" y="42316"/>
                </a:lnTo>
                <a:lnTo>
                  <a:pt x="147224" y="27876"/>
                </a:lnTo>
                <a:lnTo>
                  <a:pt x="194335" y="16126"/>
                </a:lnTo>
                <a:lnTo>
                  <a:pt x="245919" y="7365"/>
                </a:lnTo>
                <a:lnTo>
                  <a:pt x="301235" y="1891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9"/>
                </a:lnTo>
                <a:lnTo>
                  <a:pt x="499540" y="11354"/>
                </a:lnTo>
                <a:lnTo>
                  <a:pt x="548998" y="21646"/>
                </a:lnTo>
                <a:lnTo>
                  <a:pt x="593608" y="34778"/>
                </a:lnTo>
                <a:lnTo>
                  <a:pt x="632628" y="50453"/>
                </a:lnTo>
                <a:lnTo>
                  <a:pt x="679061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1"/>
                </a:lnTo>
                <a:lnTo>
                  <a:pt x="613863" y="246614"/>
                </a:lnTo>
                <a:lnTo>
                  <a:pt x="571955" y="261053"/>
                </a:lnTo>
                <a:lnTo>
                  <a:pt x="524828" y="272802"/>
                </a:lnTo>
                <a:lnTo>
                  <a:pt x="473224" y="281563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1" y="288450"/>
                </a:lnTo>
                <a:lnTo>
                  <a:pt x="273157" y="284730"/>
                </a:lnTo>
                <a:lnTo>
                  <a:pt x="219614" y="277575"/>
                </a:lnTo>
                <a:lnTo>
                  <a:pt x="170174" y="267283"/>
                </a:lnTo>
                <a:lnTo>
                  <a:pt x="125577" y="254151"/>
                </a:lnTo>
                <a:lnTo>
                  <a:pt x="86566" y="238478"/>
                </a:lnTo>
                <a:lnTo>
                  <a:pt x="40141" y="210853"/>
                </a:lnTo>
                <a:lnTo>
                  <a:pt x="10452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78" y="101244"/>
            <a:ext cx="888492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расходы по основным функциям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26" y="5208542"/>
            <a:ext cx="369332" cy="1492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Общегосударственные расходы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946" y="4716690"/>
            <a:ext cx="1128514" cy="19720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 smtClean="0">
                <a:latin typeface="Times New Roman"/>
                <a:cs typeface="Times New Roman"/>
              </a:rPr>
              <a:t>Национальная оборона</a:t>
            </a: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endParaRPr lang="ru-RU"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 smtClean="0">
                <a:latin typeface="Times New Roman"/>
                <a:cs typeface="Times New Roman"/>
              </a:rPr>
              <a:t>Национальная безопасность и правоохранительная  деятельность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3991" y="4876800"/>
            <a:ext cx="184666" cy="1754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Национальная экономика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5893" y="4716690"/>
            <a:ext cx="369332" cy="19425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err="1" smtClean="0">
                <a:latin typeface="Times New Roman"/>
                <a:cs typeface="Times New Roman"/>
              </a:rPr>
              <a:t>Жилищно</a:t>
            </a:r>
            <a:r>
              <a:rPr lang="ru-RU" sz="1200" dirty="0" smtClean="0">
                <a:latin typeface="Times New Roman"/>
                <a:cs typeface="Times New Roman"/>
              </a:rPr>
              <a:t> – коммунальное хозяйство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1774" y="5761437"/>
            <a:ext cx="184666" cy="861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Образование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5149" y="5202126"/>
            <a:ext cx="369332" cy="1447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Культура и кинематография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58200" y="6477000"/>
            <a:ext cx="596265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8058" y="5190858"/>
            <a:ext cx="184666" cy="14408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Социальная политика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18406" y="5070924"/>
            <a:ext cx="369332" cy="1558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Физическая культура и спорт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0010" y="4876801"/>
            <a:ext cx="369332" cy="18001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Средства  массовой информации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58200" y="4876800"/>
            <a:ext cx="369332" cy="14872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spc="-15" dirty="0" smtClean="0">
                <a:latin typeface="Times New Roman"/>
                <a:cs typeface="Times New Roman"/>
              </a:rPr>
              <a:t>Межбюджетные трансферты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6312" y="3942856"/>
            <a:ext cx="8629406" cy="62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360122" y="1251143"/>
            <a:ext cx="862940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законодательно закрепленными за соответствующими уровнями бюджетов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разделам, по  ведомствам, по   муниципальным программам.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4331" y="3378648"/>
            <a:ext cx="3812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Разделы классификации расходов: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2487</TotalTime>
  <Words>2388</Words>
  <Application>Microsoft Office PowerPoint</Application>
  <PresentationFormat>Экран (4:3)</PresentationFormat>
  <Paragraphs>588</Paragraphs>
  <Slides>30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Починковского муниципального района</vt:lpstr>
      <vt:lpstr>Что такое «Бюджет для граждан» </vt:lpstr>
      <vt:lpstr>Что такое бюджет?</vt:lpstr>
      <vt:lpstr>Слайд 4</vt:lpstr>
      <vt:lpstr>Слайд 5</vt:lpstr>
      <vt:lpstr>Слайд 6</vt:lpstr>
      <vt:lpstr>Слайд 7</vt:lpstr>
      <vt:lpstr>Из чего складываются доходы бюджета</vt:lpstr>
      <vt:lpstr>Слайд 9</vt:lpstr>
      <vt:lpstr>Что такое программный бюджет </vt:lpstr>
      <vt:lpstr>Какие показатели характеризуют  Починковский муниципальный  район в 2017 году</vt:lpstr>
      <vt:lpstr>Какова динамика прогнозных показателей социально – экономического развития района</vt:lpstr>
      <vt:lpstr>Каковы основные направления бюджетной и налоговой  политики Починковского муниципального района  на 2018-2020 годы</vt:lpstr>
      <vt:lpstr>Слайд 14</vt:lpstr>
      <vt:lpstr>Слайд 15</vt:lpstr>
      <vt:lpstr>Каковы основные параметры районного бюджета</vt:lpstr>
      <vt:lpstr>Слайд 17</vt:lpstr>
      <vt:lpstr>Какие основные налоги поступят в районный бюджет в 2017-2020 годах</vt:lpstr>
      <vt:lpstr>Что особенно повлияло на расходы районного бюджета в 2018 -2020 годах</vt:lpstr>
      <vt:lpstr>Слайд 20</vt:lpstr>
      <vt:lpstr>Слайд 21</vt:lpstr>
      <vt:lpstr>Слайд 22</vt:lpstr>
      <vt:lpstr>Как изменяются расходы по отраслям социальной сферы</vt:lpstr>
      <vt:lpstr>Сколько средств районного бюджета распределено в рамках муниципальных программ Починковского муниципального района Нижегородской области</vt:lpstr>
      <vt:lpstr>Какие наиболее значимые муниципальные программы  действуют в Починковском муниципальном районе</vt:lpstr>
      <vt:lpstr>Слайд 26</vt:lpstr>
      <vt:lpstr>Слайд 27</vt:lpstr>
      <vt:lpstr>Слайд 28</vt:lpstr>
      <vt:lpstr>Динамика муниципального долга Починковского муниципального района за 2018-2020 годы</vt:lpstr>
      <vt:lpstr>       Контактная информация по управлению финансов  администрации Починковского муниципального района  Нижегородской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Волкова</cp:lastModifiedBy>
  <cp:revision>374</cp:revision>
  <cp:lastPrinted>2014-12-10T13:03:41Z</cp:lastPrinted>
  <dcterms:created xsi:type="dcterms:W3CDTF">2014-12-08T13:38:05Z</dcterms:created>
  <dcterms:modified xsi:type="dcterms:W3CDTF">2017-11-14T11:09:36Z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2014-12-08T00:00:00Z</vt:filetime>
  </property>
  <property fmtid="{D5CDD505-2E9C-101B-9397-08002B2CF9AE}" pid="3" name="LastSaved">
    <vt:filetime>2014-12-08T00:00:00Z</vt:filetime>
  </property>
</Properties>
</file>